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75" r:id="rId9"/>
    <p:sldId id="265" r:id="rId10"/>
    <p:sldId id="268" r:id="rId11"/>
    <p:sldId id="288" r:id="rId12"/>
    <p:sldId id="294" r:id="rId13"/>
    <p:sldId id="279" r:id="rId14"/>
    <p:sldId id="292" r:id="rId15"/>
    <p:sldId id="278" r:id="rId16"/>
    <p:sldId id="283" r:id="rId17"/>
    <p:sldId id="282" r:id="rId18"/>
    <p:sldId id="290" r:id="rId19"/>
    <p:sldId id="285" r:id="rId20"/>
    <p:sldId id="286" r:id="rId21"/>
    <p:sldId id="287" r:id="rId22"/>
  </p:sldIdLst>
  <p:sldSz cx="9144000" cy="5143500" type="screen16x9"/>
  <p:notesSz cx="7099300" cy="10234613"/>
  <p:embeddedFontLs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ＭＳ Ｐゴシック" panose="020B0600070205080204" pitchFamily="34" charset="-12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  <p:embeddedFont>
      <p:font typeface="PT Sans Narrow" panose="020B0604020202020204" charset="0"/>
      <p:regular r:id="rId41"/>
      <p:bold r:id="rId42"/>
    </p:embeddedFont>
    <p:embeddedFont>
      <p:font typeface="Calibri Light" panose="020F0302020204030204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72D9A449-5D36-4921-8566-56A0140FB6F9}">
          <p14:sldIdLst>
            <p14:sldId id="256"/>
            <p14:sldId id="257"/>
            <p14:sldId id="258"/>
            <p14:sldId id="259"/>
            <p14:sldId id="260"/>
          </p14:sldIdLst>
        </p14:section>
        <p14:section name="Hardware" id="{3BD92E91-C7A8-4173-97F4-471CE43F870A}">
          <p14:sldIdLst>
            <p14:sldId id="261"/>
            <p14:sldId id="293"/>
            <p14:sldId id="275"/>
            <p14:sldId id="265"/>
            <p14:sldId id="268"/>
            <p14:sldId id="288"/>
          </p14:sldIdLst>
        </p14:section>
        <p14:section name="LoRa" id="{4A46E110-0E14-4058-ADAE-114265114169}">
          <p14:sldIdLst>
            <p14:sldId id="294"/>
            <p14:sldId id="279"/>
            <p14:sldId id="292"/>
            <p14:sldId id="278"/>
            <p14:sldId id="283"/>
          </p14:sldIdLst>
        </p14:section>
        <p14:section name="Conclusion" id="{07E1CDDB-9703-48F3-9387-3E5FCD802B08}">
          <p14:sldIdLst>
            <p14:sldId id="282"/>
            <p14:sldId id="290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6" roundtripDataSignature="AMtx7mgwLTTDL9RwAUgTNkYUCAMSvO48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EFF"/>
    <a:srgbClr val="0071BC"/>
    <a:srgbClr val="FF9800"/>
    <a:srgbClr val="000000"/>
    <a:srgbClr val="EF6C00"/>
    <a:srgbClr val="4DB6AC"/>
    <a:srgbClr val="F00E6F"/>
    <a:srgbClr val="EEFF41"/>
    <a:srgbClr val="7AA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4" autoAdjust="0"/>
    <p:restoredTop sz="70800" autoAdjust="0"/>
  </p:normalViewPr>
  <p:slideViewPr>
    <p:cSldViewPr snapToGrid="0">
      <p:cViewPr varScale="1">
        <p:scale>
          <a:sx n="82" d="100"/>
          <a:sy n="82" d="100"/>
        </p:scale>
        <p:origin x="1637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b0df188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b0df1880_0_5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8b0df188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8b0df1880_0_17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62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8b0df188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8b0df1880_0_11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2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8b0df188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8b0df1880_0_19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 defTabSz="990478">
              <a:buNone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8b0df188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8b0df1880_0_19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lv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Network Session Key (NwkSKey): used by the network server to authenticate the device</a:t>
            </a:r>
          </a:p>
          <a:p>
            <a:pPr lv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Application Session Key (AppSKey): used by the application server to decrypt data from application server.</a:t>
            </a:r>
          </a:p>
        </p:txBody>
      </p:sp>
    </p:spTree>
    <p:extLst>
      <p:ext uri="{BB962C8B-B14F-4D97-AF65-F5344CB8AC3E}">
        <p14:creationId xmlns:p14="http://schemas.microsoft.com/office/powerpoint/2010/main" val="1526930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8b0df188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8b0df1880_0_20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endParaRPr 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8b0df1880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8b0df1880_2_13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8b0df188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8b0df1880_0_18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8b0df188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8b0df1880_0_18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493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8b0df1880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8b0df1880_2_16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8a49081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8a49081f7_0_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9900"/>
                </a:highlight>
              </a:rPr>
              <a:t> </a:t>
            </a:r>
            <a:endParaRPr dirty="0">
              <a:highlight>
                <a:srgbClr val="FF9900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9a36bc7e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9a36bc7e8_1_1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9a36bc7e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9a36bc7e8_1_2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 defTabSz="990478">
              <a:buNone/>
              <a:defRPr/>
            </a:pP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8a49081f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8a49081f7_1_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495239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b0df188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b0df1880_1_4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495239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a49081f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a49081f7_2_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8a49081f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8a49081f7_2_1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8a49081f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8a49081f7_2_1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61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8b0df188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8b0df1880_0_12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8b0df188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8b0df1880_0_3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3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3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3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3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3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8a49081f7_0_6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88a49081f7_0_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88a49081f7_0_6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88a49081f7_0_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4.png"/><Relationship Id="rId9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ctrTitle"/>
          </p:nvPr>
        </p:nvSpPr>
        <p:spPr>
          <a:xfrm>
            <a:off x="1004150" y="1757134"/>
            <a:ext cx="7136700" cy="126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Building a System for</a:t>
            </a:r>
            <a:br>
              <a:rPr lang="en-US" sz="3600" dirty="0"/>
            </a:br>
            <a:r>
              <a:rPr lang="en-US" sz="3600" dirty="0"/>
              <a:t>Energy measurement in OpenHardware </a:t>
            </a:r>
          </a:p>
        </p:txBody>
      </p:sp>
      <p:sp>
        <p:nvSpPr>
          <p:cNvPr id="64" name="Google Shape;64;p1"/>
          <p:cNvSpPr txBox="1">
            <a:spLocks noGrp="1"/>
          </p:cNvSpPr>
          <p:nvPr>
            <p:ph type="subTitle" idx="1"/>
          </p:nvPr>
        </p:nvSpPr>
        <p:spPr>
          <a:xfrm>
            <a:off x="2137250" y="2932350"/>
            <a:ext cx="4870500" cy="88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MiSCIT 2020-2021</a:t>
            </a:r>
            <a:endParaRPr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228600" y="4158714"/>
            <a:ext cx="5457274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14375" lvl="1" defTabSz="866775">
              <a:lnSpc>
                <a:spcPct val="115000"/>
              </a:lnSpc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Supervisor</a:t>
            </a:r>
            <a:r>
              <a:rPr lang="en-US" sz="12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: 		Jérôme </a:t>
            </a:r>
            <a:r>
              <a:rPr lang="en-US" sz="1200" b="1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FERRARI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 dirty="0"/>
          </a:p>
          <a:p>
            <a:pPr marL="714375" marR="0" lvl="1" indent="0" algn="l" defTabSz="8667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Co-Supervisors :	</a:t>
            </a:r>
            <a:r>
              <a:rPr lang="en-US" sz="1200" b="0" i="0" u="none" strike="noStrike" cap="none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Assoc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 Prof.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Benoit DELINCHANT</a:t>
            </a:r>
            <a:endParaRPr dirty="0"/>
          </a:p>
          <a:p>
            <a:pPr marL="714375" marR="0" lvl="2" indent="628650" algn="l" defTabSz="8667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	</a:t>
            </a:r>
            <a:r>
              <a:rPr lang="en-US" sz="1200" b="0" i="0" u="none" strike="noStrike" cap="none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Research 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Director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Frédéric WURTZ</a:t>
            </a:r>
            <a:endParaRPr sz="1200" b="0" i="0" u="none" strike="noStrike" cap="none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5685875" y="4158714"/>
            <a:ext cx="2454975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Student: </a:t>
            </a:r>
            <a:r>
              <a:rPr lang="en-US" sz="12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en-US" sz="1200" b="1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HO Vu Duy Bao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Class:</a:t>
            </a:r>
            <a:r>
              <a:rPr lang="en-US" sz="12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en-US" sz="12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MiSCIT - IPA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9" y="105652"/>
            <a:ext cx="2095817" cy="656823"/>
          </a:xfrm>
          <a:prstGeom prst="rect">
            <a:avLst/>
          </a:prstGeom>
        </p:spPr>
      </p:pic>
      <p:pic>
        <p:nvPicPr>
          <p:cNvPr id="1026" name="Picture 2" descr="logo-Site internet de l'UFR Phi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70" y="105652"/>
            <a:ext cx="1328879" cy="65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8b0df1880_0_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3" name="Google Shape;243;g88b0df1880_0_56"/>
          <p:cNvSpPr txBox="1">
            <a:spLocks noGrp="1"/>
          </p:cNvSpPr>
          <p:nvPr>
            <p:ph type="title"/>
          </p:nvPr>
        </p:nvSpPr>
        <p:spPr>
          <a:xfrm>
            <a:off x="1755674" y="452582"/>
            <a:ext cx="404056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Low-Power Solution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2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SCM Series – SuperCapacitors | AV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45" y="1970037"/>
            <a:ext cx="2144632" cy="16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 b="4590"/>
          <a:stretch/>
        </p:blipFill>
        <p:spPr bwMode="auto">
          <a:xfrm>
            <a:off x="1134839" y="1802505"/>
            <a:ext cx="1740306" cy="17948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Google Shape;202;g88b0df1880_0_30"/>
          <p:cNvSpPr txBox="1"/>
          <p:nvPr/>
        </p:nvSpPr>
        <p:spPr>
          <a:xfrm>
            <a:off x="1134839" y="3687430"/>
            <a:ext cx="4084054" cy="4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b="1" dirty="0" smtClean="0">
                <a:latin typeface="Open Sans"/>
                <a:ea typeface="Open Sans"/>
                <a:cs typeface="Open Sans"/>
                <a:sym typeface="Open Sans"/>
              </a:rPr>
              <a:t>Figure 6: </a:t>
            </a:r>
            <a:r>
              <a:rPr lang="en-US" sz="1200" dirty="0"/>
              <a:t>Power support module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with Supercapacitor </a:t>
            </a:r>
            <a:r>
              <a:rPr lang="en-US" sz="1200" dirty="0"/>
              <a:t>0,47 Farad (@5.5V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343" y="2169316"/>
            <a:ext cx="2328473" cy="2011061"/>
            <a:chOff x="5787343" y="2169316"/>
            <a:chExt cx="2328473" cy="2011061"/>
          </a:xfrm>
        </p:grpSpPr>
        <p:sp>
          <p:nvSpPr>
            <p:cNvPr id="3" name="TextBox 2"/>
            <p:cNvSpPr txBox="1"/>
            <p:nvPr/>
          </p:nvSpPr>
          <p:spPr>
            <a:xfrm>
              <a:off x="5787343" y="3718712"/>
              <a:ext cx="2328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Figure 7: </a:t>
              </a:r>
              <a:r>
                <a:rPr lang="en-US" sz="1200" dirty="0"/>
                <a:t>Optocoupler </a:t>
              </a:r>
              <a:r>
                <a:rPr lang="en-US" sz="1200" dirty="0" smtClean="0"/>
                <a:t>PC814</a:t>
              </a:r>
            </a:p>
            <a:p>
              <a:pPr algn="ctr"/>
              <a:r>
                <a:rPr lang="en-US" sz="1200" dirty="0"/>
                <a:t>t</a:t>
              </a:r>
              <a:r>
                <a:rPr lang="en-US" sz="1200" dirty="0" smtClean="0"/>
                <a:t>o </a:t>
              </a:r>
              <a:r>
                <a:rPr lang="en-US" sz="1200" b="1" dirty="0" smtClean="0">
                  <a:solidFill>
                    <a:srgbClr val="F00E6F"/>
                  </a:solidFill>
                </a:rPr>
                <a:t>Demodulate </a:t>
              </a:r>
              <a:r>
                <a:rPr lang="en-US" sz="1200" dirty="0"/>
                <a:t>and</a:t>
              </a:r>
              <a:r>
                <a:rPr lang="en-US" sz="1200" dirty="0">
                  <a:solidFill>
                    <a:srgbClr val="F00E6F"/>
                  </a:solidFill>
                </a:rPr>
                <a:t> </a:t>
              </a:r>
              <a:r>
                <a:rPr lang="en-US" sz="1200" b="1" dirty="0" smtClean="0">
                  <a:solidFill>
                    <a:srgbClr val="F00E6F"/>
                  </a:solidFill>
                </a:rPr>
                <a:t>Decode</a:t>
              </a:r>
              <a:endParaRPr lang="en-US" sz="12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/>
            <a:srcRect l="6089" t="22327" r="4008" b="11141"/>
            <a:stretch/>
          </p:blipFill>
          <p:spPr>
            <a:xfrm>
              <a:off x="6121897" y="2169316"/>
              <a:ext cx="1674603" cy="1447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8b0df1880_0_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54" name="Google Shape;354;g88b0df1880_0_172"/>
          <p:cNvSpPr txBox="1">
            <a:spLocks noGrp="1"/>
          </p:cNvSpPr>
          <p:nvPr>
            <p:ph type="title"/>
          </p:nvPr>
        </p:nvSpPr>
        <p:spPr>
          <a:xfrm>
            <a:off x="1755675" y="445025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Combination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10830" y="1235458"/>
            <a:ext cx="4322340" cy="3492149"/>
            <a:chOff x="2321355" y="1343868"/>
            <a:chExt cx="4322340" cy="34921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355" y="1343868"/>
              <a:ext cx="4322340" cy="316493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21355" y="4528240"/>
              <a:ext cx="4322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Figure 8: </a:t>
              </a:r>
              <a:r>
                <a:rPr lang="en-US" dirty="0" smtClean="0"/>
                <a:t>LoKy support board (ver.0)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3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8b0df1880_0_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29" name="Google Shape;329;g88b0df1880_0_113"/>
          <p:cNvSpPr txBox="1">
            <a:spLocks noGrp="1"/>
          </p:cNvSpPr>
          <p:nvPr>
            <p:ph type="title"/>
          </p:nvPr>
        </p:nvSpPr>
        <p:spPr>
          <a:xfrm>
            <a:off x="287532" y="536289"/>
            <a:ext cx="1292372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Platform</a:t>
            </a:r>
            <a:endParaRPr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3985" y="4773489"/>
            <a:ext cx="381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Figure 9: </a:t>
            </a:r>
            <a:r>
              <a:rPr lang="en-US" sz="1200" dirty="0" smtClean="0"/>
              <a:t>LoKy platform</a:t>
            </a:r>
            <a:endParaRPr lang="en-US" sz="12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5350466" y="1351326"/>
            <a:ext cx="1187388" cy="2756652"/>
            <a:chOff x="5350466" y="1351326"/>
            <a:chExt cx="1187388" cy="275665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350466" y="1351326"/>
              <a:ext cx="0" cy="2756652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  <p:grpSp>
          <p:nvGrpSpPr>
            <p:cNvPr id="23" name="Group 22"/>
            <p:cNvGrpSpPr/>
            <p:nvPr/>
          </p:nvGrpSpPr>
          <p:grpSpPr>
            <a:xfrm>
              <a:off x="5350466" y="1599875"/>
              <a:ext cx="1187388" cy="1163635"/>
              <a:chOff x="6825493" y="2014623"/>
              <a:chExt cx="1674992" cy="164148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557" y="2014623"/>
                <a:ext cx="1036322" cy="79857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825493" y="3330484"/>
                <a:ext cx="1674992" cy="32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900" kern="1200" dirty="0">
                    <a:ln w="0"/>
                    <a:solidFill>
                      <a:srgbClr val="0071BC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Network Server</a:t>
                </a: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158047" y="3278565"/>
            <a:ext cx="11843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900" kern="1200" dirty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Forwarding </a:t>
            </a:r>
            <a:r>
              <a:rPr lang="en-US" sz="900" kern="12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LoRaWAN</a:t>
            </a:r>
            <a:r>
              <a:rPr lang="en-US" sz="900" kern="1200" dirty="0" smtClean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packets </a:t>
            </a:r>
            <a:r>
              <a:rPr lang="en-US" sz="900" kern="1200" dirty="0" smtClean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from </a:t>
            </a:r>
            <a:r>
              <a:rPr lang="en-US" sz="900" kern="1200" dirty="0">
                <a:ln w="0"/>
                <a:solidFill>
                  <a:srgbClr val="FF158A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LoKy</a:t>
            </a:r>
            <a:r>
              <a:rPr lang="en-US" sz="900" kern="1200" dirty="0" smtClean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 to </a:t>
            </a:r>
            <a:r>
              <a:rPr lang="en-US" sz="900" kern="12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TTN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293609" y="3020733"/>
            <a:ext cx="1980376" cy="1913595"/>
            <a:chOff x="1293609" y="3020733"/>
            <a:chExt cx="1980376" cy="1913595"/>
          </a:xfrm>
        </p:grpSpPr>
        <p:grpSp>
          <p:nvGrpSpPr>
            <p:cNvPr id="14" name="Group 13"/>
            <p:cNvGrpSpPr/>
            <p:nvPr/>
          </p:nvGrpSpPr>
          <p:grpSpPr>
            <a:xfrm>
              <a:off x="2205106" y="3796889"/>
              <a:ext cx="1068879" cy="993684"/>
              <a:chOff x="2653628" y="5360341"/>
              <a:chExt cx="1242670" cy="115524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60" t="11100" r="6489" b="9056"/>
              <a:stretch/>
            </p:blipFill>
            <p:spPr>
              <a:xfrm>
                <a:off x="2653628" y="5360341"/>
                <a:ext cx="1242670" cy="1147172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16" name="Picture 2" descr="https://cdn.clipart.email/c1475dd1c03487a369f87ffa35784a27_services-ucentric-design_250-250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6494" y="5688988"/>
                <a:ext cx="900003" cy="826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1293609" y="3020733"/>
              <a:ext cx="946973" cy="1913595"/>
              <a:chOff x="1664991" y="4412530"/>
              <a:chExt cx="1079312" cy="2181019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8339" y="4886943"/>
                <a:ext cx="1042055" cy="1468696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702248" y="6330458"/>
                <a:ext cx="1042055" cy="263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BECD1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Linky TIC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4991" y="4615099"/>
                <a:ext cx="1042056" cy="251944"/>
              </a:xfrm>
              <a:prstGeom prst="rect">
                <a:avLst/>
              </a:prstGeom>
            </p:spPr>
          </p:pic>
          <p:sp>
            <p:nvSpPr>
              <p:cNvPr id="38" name="Right Brace 37"/>
              <p:cNvSpPr/>
              <p:nvPr/>
            </p:nvSpPr>
            <p:spPr>
              <a:xfrm rot="16200000">
                <a:off x="2099983" y="3977538"/>
                <a:ext cx="164267" cy="1034252"/>
              </a:xfrm>
              <a:prstGeom prst="rightBrace">
                <a:avLst>
                  <a:gd name="adj1" fmla="val 64927"/>
                  <a:gd name="adj2" fmla="val 50459"/>
                </a:avLst>
              </a:prstGeom>
              <a:noFill/>
              <a:ln w="1270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4017373" y="288043"/>
            <a:ext cx="1559985" cy="3827138"/>
            <a:chOff x="4017373" y="288043"/>
            <a:chExt cx="1559985" cy="382713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50005" y="1301084"/>
              <a:ext cx="0" cy="2814097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4017373" y="288043"/>
              <a:ext cx="1210128" cy="2508289"/>
              <a:chOff x="4944961" y="164083"/>
              <a:chExt cx="1707071" cy="353832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95" r="32993"/>
              <a:stretch/>
            </p:blipFill>
            <p:spPr>
              <a:xfrm flipH="1">
                <a:off x="4944961" y="164083"/>
                <a:ext cx="545107" cy="1636814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358598" y="3181410"/>
                <a:ext cx="1293434" cy="52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900" kern="1200" dirty="0">
                    <a:ln w="0"/>
                    <a:solidFill>
                      <a:srgbClr val="44546A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LoRaWAN Gateway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141965" y="1442364"/>
              <a:ext cx="1435393" cy="434561"/>
              <a:chOff x="5120716" y="1792429"/>
              <a:chExt cx="2024841" cy="61301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120716" y="2062207"/>
                <a:ext cx="968454" cy="32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44546A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TCP/UDP</a:t>
                </a:r>
              </a:p>
            </p:txBody>
          </p:sp>
          <p:cxnSp>
            <p:nvCxnSpPr>
              <p:cNvPr id="52" name="Elbow Connector 51"/>
              <p:cNvCxnSpPr>
                <a:stCxn id="21" idx="2"/>
                <a:endCxn id="24" idx="1"/>
              </p:cNvCxnSpPr>
              <p:nvPr/>
            </p:nvCxnSpPr>
            <p:spPr>
              <a:xfrm rot="16200000" flipH="1">
                <a:off x="5875028" y="1134915"/>
                <a:ext cx="613015" cy="1928043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53" name="TextBox 52"/>
          <p:cNvSpPr txBox="1"/>
          <p:nvPr/>
        </p:nvSpPr>
        <p:spPr>
          <a:xfrm>
            <a:off x="3082223" y="3354928"/>
            <a:ext cx="106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900" kern="1200" dirty="0" smtClean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Data transmission by </a:t>
            </a:r>
            <a:r>
              <a:rPr lang="en-US" sz="900" kern="1200" dirty="0" smtClean="0">
                <a:ln w="0"/>
                <a:solidFill>
                  <a:srgbClr val="0D7AD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LoRa</a:t>
            </a:r>
            <a:endParaRPr lang="en-US" sz="900" kern="1200" dirty="0">
              <a:ln w="0"/>
              <a:solidFill>
                <a:srgbClr val="0D7AD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273985" y="2671328"/>
            <a:ext cx="4839272" cy="1872996"/>
            <a:chOff x="3273985" y="2671328"/>
            <a:chExt cx="4839272" cy="1872996"/>
          </a:xfrm>
        </p:grpSpPr>
        <p:sp>
          <p:nvSpPr>
            <p:cNvPr id="31" name="TextBox 30"/>
            <p:cNvSpPr txBox="1"/>
            <p:nvPr/>
          </p:nvSpPr>
          <p:spPr>
            <a:xfrm>
              <a:off x="6550927" y="3202202"/>
              <a:ext cx="1562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buClrTx/>
                <a:buFont typeface="Arial" panose="020B0604020202020204" pitchFamily="34" charset="0"/>
                <a:buChar char="•"/>
              </a:pPr>
              <a:r>
                <a:rPr lang="en-US" sz="900" kern="1200" dirty="0" smtClean="0">
                  <a:ln w="0"/>
                  <a:solidFill>
                    <a:srgbClr val="3E4C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Database   :  InfluxDB</a:t>
              </a:r>
              <a:endParaRPr lang="en-US" sz="900" kern="1200" dirty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endParaRPr>
            </a:p>
            <a:p>
              <a:pPr indent="-285750">
                <a:buClrTx/>
                <a:buFont typeface="Arial" panose="020B0604020202020204" pitchFamily="34" charset="0"/>
                <a:buChar char="•"/>
              </a:pPr>
              <a:r>
                <a:rPr lang="en-US" sz="900" kern="1200" dirty="0" smtClean="0">
                  <a:ln w="0"/>
                  <a:solidFill>
                    <a:srgbClr val="3E4C6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Visualizing :   Grafana</a:t>
              </a:r>
              <a:endParaRPr lang="en-US" sz="900" kern="1200" dirty="0">
                <a:ln w="0"/>
                <a:solidFill>
                  <a:srgbClr val="3E4C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endParaRPr>
            </a:p>
            <a:p>
              <a:pPr algn="just">
                <a:buClrTx/>
                <a:buFontTx/>
                <a:buNone/>
              </a:pPr>
              <a:r>
                <a:rPr lang="en-US" sz="900" kern="1200" dirty="0" smtClean="0">
                  <a:ln w="0"/>
                  <a:solidFill>
                    <a:srgbClr val="A5A5A5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(Grafana </a:t>
              </a:r>
              <a:r>
                <a:rPr lang="en-US" sz="900" kern="1200" dirty="0">
                  <a:ln w="0"/>
                  <a:solidFill>
                    <a:srgbClr val="A5A5A5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queries InfluxDB periodically via </a:t>
              </a:r>
              <a:r>
                <a:rPr lang="en-US" sz="900" kern="1200" dirty="0" smtClean="0">
                  <a:ln w="0"/>
                  <a:solidFill>
                    <a:srgbClr val="A5A5A5">
                      <a:lumMod val="60000"/>
                      <a:lumOff val="4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HTTPS)</a:t>
              </a:r>
              <a:endParaRPr lang="en-US" sz="900" kern="1200" dirty="0">
                <a:ln w="0"/>
                <a:solidFill>
                  <a:srgbClr val="A5A5A5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71639" y="4313492"/>
              <a:ext cx="816875" cy="230832"/>
            </a:xfrm>
            <a:prstGeom prst="rect">
              <a:avLst/>
            </a:prstGeom>
            <a:noFill/>
            <a:ln>
              <a:noFill/>
              <a:headEnd type="triangle" w="med" len="med"/>
              <a:tailEnd type="triangle" w="med" len="med"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900" kern="1200" dirty="0" smtClean="0">
                  <a:ln w="0"/>
                  <a:solidFill>
                    <a:srgbClr val="44546A">
                      <a:lumMod val="75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/>
                  <a:ea typeface="+mn-ea"/>
                  <a:cs typeface="+mn-cs"/>
                </a:rPr>
                <a:t>HTTP/HTTPS</a:t>
              </a:r>
              <a:endParaRPr lang="en-US" sz="900" kern="1200" dirty="0">
                <a:ln w="0"/>
                <a:solidFill>
                  <a:srgbClr val="44546A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Elbow Connector 54"/>
            <p:cNvCxnSpPr>
              <a:stCxn id="15" idx="3"/>
              <a:endCxn id="30" idx="3"/>
            </p:cNvCxnSpPr>
            <p:nvPr/>
          </p:nvCxnSpPr>
          <p:spPr>
            <a:xfrm flipV="1">
              <a:off x="3273985" y="2671328"/>
              <a:ext cx="4621572" cy="1618930"/>
            </a:xfrm>
            <a:prstGeom prst="bentConnector3">
              <a:avLst>
                <a:gd name="adj1" fmla="val 104946"/>
              </a:avLst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2824863" y="652656"/>
            <a:ext cx="1234724" cy="564274"/>
            <a:chOff x="3262744" y="678425"/>
            <a:chExt cx="1741767" cy="795995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3" r="22693"/>
            <a:stretch/>
          </p:blipFill>
          <p:spPr>
            <a:xfrm>
              <a:off x="3537083" y="678425"/>
              <a:ext cx="1193088" cy="707747"/>
            </a:xfrm>
            <a:prstGeom prst="rect">
              <a:avLst/>
            </a:prstGeom>
            <a:solidFill>
              <a:sysClr val="window" lastClr="FFFFFF"/>
            </a:solidFill>
          </p:spPr>
        </p:pic>
        <p:cxnSp>
          <p:nvCxnSpPr>
            <p:cNvPr id="58" name="Straight Arrow Connector 57"/>
            <p:cNvCxnSpPr/>
            <p:nvPr/>
          </p:nvCxnSpPr>
          <p:spPr>
            <a:xfrm>
              <a:off x="3262744" y="1474420"/>
              <a:ext cx="174176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8" name="Group 67"/>
          <p:cNvGrpSpPr/>
          <p:nvPr/>
        </p:nvGrpSpPr>
        <p:grpSpPr>
          <a:xfrm>
            <a:off x="821483" y="1006582"/>
            <a:ext cx="1994214" cy="2149494"/>
            <a:chOff x="821483" y="1006582"/>
            <a:chExt cx="1994214" cy="2149494"/>
          </a:xfrm>
        </p:grpSpPr>
        <p:grpSp>
          <p:nvGrpSpPr>
            <p:cNvPr id="39" name="Group 38"/>
            <p:cNvGrpSpPr/>
            <p:nvPr/>
          </p:nvGrpSpPr>
          <p:grpSpPr>
            <a:xfrm>
              <a:off x="821483" y="1006582"/>
              <a:ext cx="1994214" cy="1730181"/>
              <a:chOff x="436670" y="1177692"/>
              <a:chExt cx="2813143" cy="2440684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36670" y="1244246"/>
                <a:ext cx="2805874" cy="102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1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 smtClean="0">
                    <a:ln w="0"/>
                    <a:solidFill>
                      <a:srgbClr val="FF158A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LoKy</a:t>
                </a:r>
                <a:endParaRPr kumimoji="0" lang="en-US" sz="900" b="1" i="0" u="none" strike="noStrike" kern="1200" cap="none" spc="0" normalizeH="0" baseline="0" noProof="0" dirty="0" smtClean="0">
                  <a:ln w="0"/>
                  <a:solidFill>
                    <a:srgbClr val="0D7AD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77800" marR="0" lvl="0" indent="-1778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0D7AD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Collect </a:t>
                </a:r>
                <a:r>
                  <a:rPr kumimoji="0" lang="en-US" sz="900" b="1" i="0" u="none" strike="noStrike" kern="1200" cap="none" spc="0" normalizeH="0" baseline="0" noProof="0" dirty="0" smtClean="0">
                    <a:ln w="0"/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Linky</a:t>
                </a: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0D7AD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power consumption information</a:t>
                </a:r>
                <a:endParaRPr kumimoji="0" lang="en-US" sz="900" b="0" i="0" u="none" strike="noStrike" kern="1200" cap="none" spc="0" normalizeH="0" baseline="0" noProof="0" dirty="0" smtClean="0">
                  <a:ln w="0"/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77800" marR="0" lvl="0" indent="-1778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 smtClean="0">
                    <a:ln w="0"/>
                    <a:solidFill>
                      <a:srgbClr val="0D7AD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Self-powered </a:t>
                </a:r>
                <a:r>
                  <a:rPr kumimoji="0" lang="en-US" sz="900" i="0" u="none" strike="noStrike" kern="1200" cap="none" spc="0" normalizeH="0" baseline="0" noProof="0" dirty="0" smtClean="0">
                    <a:ln w="0"/>
                    <a:solidFill>
                      <a:srgbClr val="0D7AD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en-US" sz="900" b="1" i="0" u="none" strike="noStrike" kern="1200" cap="none" spc="0" normalizeH="0" baseline="0" noProof="0" dirty="0" smtClean="0">
                    <a:ln w="0"/>
                    <a:solidFill>
                      <a:srgbClr val="0D7AD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900" b="1" i="0" u="none" strike="noStrike" kern="1200" cap="none" spc="0" normalizeH="0" baseline="0" noProof="0" dirty="0" smtClean="0">
                    <a:ln w="0"/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LinkyTIC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480750" y="1177692"/>
                <a:ext cx="2769063" cy="2440684"/>
                <a:chOff x="558470" y="1007782"/>
                <a:chExt cx="2769063" cy="2440684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13553" y="1850599"/>
                  <a:ext cx="822710" cy="1486793"/>
                </a:xfrm>
                <a:prstGeom prst="rect">
                  <a:avLst/>
                </a:prstGeom>
              </p:spPr>
            </p:pic>
            <p:pic>
              <p:nvPicPr>
                <p:cNvPr id="43" name="Picture 2" descr="https://www.disk91.com/wp-content/uploads/2019/01/HopeRF_RFM95_LoRa.png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756" t="16364" r="15200" b="14837"/>
                <a:stretch/>
              </p:blipFill>
              <p:spPr bwMode="auto">
                <a:xfrm rot="5400000">
                  <a:off x="2457020" y="2185215"/>
                  <a:ext cx="821959" cy="819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641546" y="2925702"/>
                  <a:ext cx="1472678" cy="520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 smtClean="0">
                      <a:ln w="0"/>
                      <a:solidFill>
                        <a:srgbClr val="00B0F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Arduino Pro Mini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 smtClean="0">
                      <a:ln w="0"/>
                      <a:solidFill>
                        <a:srgbClr val="00B0F0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3V3 8MHz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508258" y="2952931"/>
                  <a:ext cx="812005" cy="477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 smtClean="0">
                      <a:ln w="0"/>
                      <a:solidFill>
                        <a:srgbClr val="08C052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RFM95W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 smtClean="0">
                      <a:ln w="0"/>
                      <a:solidFill>
                        <a:srgbClr val="08C052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868MHz</a:t>
                  </a:r>
                </a:p>
              </p:txBody>
            </p:sp>
            <p:pic>
              <p:nvPicPr>
                <p:cNvPr id="46" name="Picture 4" descr="WM.86.A.305111_01-600x600.png (600×600)"/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55" r="40856" b="30423"/>
                <a:stretch/>
              </p:blipFill>
              <p:spPr bwMode="auto">
                <a:xfrm>
                  <a:off x="3097534" y="1007782"/>
                  <a:ext cx="200562" cy="12583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Box 46"/>
                <p:cNvSpPr txBox="1"/>
                <p:nvPr/>
              </p:nvSpPr>
              <p:spPr>
                <a:xfrm>
                  <a:off x="1871378" y="2286785"/>
                  <a:ext cx="792440" cy="325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 smtClean="0">
                      <a:ln w="0"/>
                      <a:solidFill>
                        <a:srgbClr val="44546A">
                          <a:lumMod val="75000"/>
                        </a:srgbClr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SPI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558470" y="2106215"/>
                  <a:ext cx="2769063" cy="134225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9" name="Straight Arrow Connector 48"/>
                <p:cNvCxnSpPr>
                  <a:stCxn id="42" idx="0"/>
                  <a:endCxn id="43" idx="2"/>
                </p:cNvCxnSpPr>
                <p:nvPr/>
              </p:nvCxnSpPr>
              <p:spPr>
                <a:xfrm>
                  <a:off x="2068305" y="2593996"/>
                  <a:ext cx="390175" cy="74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C000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1272920" y="2596304"/>
              <a:ext cx="510520" cy="559772"/>
              <a:chOff x="1202777" y="3420238"/>
              <a:chExt cx="590880" cy="78964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202777" y="3688883"/>
                <a:ext cx="590880" cy="520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44546A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 flipV="1">
                <a:off x="1756045" y="3420238"/>
                <a:ext cx="2166" cy="46325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grpSp>
        <p:nvGrpSpPr>
          <p:cNvPr id="75" name="Group 74"/>
          <p:cNvGrpSpPr/>
          <p:nvPr/>
        </p:nvGrpSpPr>
        <p:grpSpPr>
          <a:xfrm>
            <a:off x="5350466" y="1329295"/>
            <a:ext cx="3503277" cy="2843504"/>
            <a:chOff x="5350466" y="1329295"/>
            <a:chExt cx="3503277" cy="2843504"/>
          </a:xfrm>
        </p:grpSpPr>
        <p:grpSp>
          <p:nvGrpSpPr>
            <p:cNvPr id="74" name="Group 73"/>
            <p:cNvGrpSpPr/>
            <p:nvPr/>
          </p:nvGrpSpPr>
          <p:grpSpPr>
            <a:xfrm>
              <a:off x="5350466" y="1329295"/>
              <a:ext cx="3503277" cy="2843504"/>
              <a:chOff x="5350466" y="1329295"/>
              <a:chExt cx="3503277" cy="2843504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6545894" y="1329295"/>
                <a:ext cx="2307849" cy="2843504"/>
                <a:chOff x="6545894" y="1329295"/>
                <a:chExt cx="2307849" cy="2843504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6545894" y="1329295"/>
                  <a:ext cx="0" cy="284350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5B9BD5"/>
                  </a:solidFill>
                  <a:prstDash val="dash"/>
                  <a:miter lim="800000"/>
                </a:ln>
                <a:effectLst/>
              </p:spPr>
            </p:cxnSp>
            <p:grpSp>
              <p:nvGrpSpPr>
                <p:cNvPr id="26" name="Group 25"/>
                <p:cNvGrpSpPr/>
                <p:nvPr/>
              </p:nvGrpSpPr>
              <p:grpSpPr>
                <a:xfrm>
                  <a:off x="6647722" y="1753179"/>
                  <a:ext cx="2206021" cy="1033565"/>
                  <a:chOff x="8891636" y="2230880"/>
                  <a:chExt cx="3111929" cy="1458002"/>
                </a:xfrm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9478520" y="2230880"/>
                    <a:ext cx="2525045" cy="995622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31697" y="2525699"/>
                    <a:ext cx="1595870" cy="41835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28080" y="2296673"/>
                    <a:ext cx="879795" cy="879795"/>
                  </a:xfrm>
                  <a:prstGeom prst="rect">
                    <a:avLst/>
                  </a:prstGeom>
                </p:spPr>
              </p:pic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8891636" y="3363258"/>
                    <a:ext cx="1760262" cy="325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 dirty="0" smtClean="0">
                        <a:ln w="0"/>
                        <a:solidFill>
                          <a:srgbClr val="FBC000"/>
                        </a:solidFill>
                        <a:effectLst>
                          <a:outerShdw blurRad="38100" dist="1905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Application Server</a:t>
                    </a:r>
                  </a:p>
                </p:txBody>
              </p:sp>
            </p:grpSp>
          </p:grpSp>
          <p:sp>
            <p:nvSpPr>
              <p:cNvPr id="33" name="TextBox 32"/>
              <p:cNvSpPr txBox="1"/>
              <p:nvPr/>
            </p:nvSpPr>
            <p:spPr>
              <a:xfrm>
                <a:off x="5350466" y="3278565"/>
                <a:ext cx="118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900" kern="1200" dirty="0">
                    <a:ln w="0"/>
                    <a:solidFill>
                      <a:srgbClr val="3E4C60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alibri" panose="020F0502020204030204"/>
                    <a:ea typeface="+mn-ea"/>
                    <a:cs typeface="+mn-cs"/>
                  </a:rPr>
                  <a:t>Creating Internet connection for the applications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311996" y="1625751"/>
              <a:ext cx="778287" cy="484707"/>
              <a:chOff x="8181882" y="2051120"/>
              <a:chExt cx="1097893" cy="68375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8540469" y="2051120"/>
                <a:ext cx="739306" cy="325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 smtClean="0">
                    <a:ln w="0"/>
                    <a:solidFill>
                      <a:srgbClr val="44546A">
                        <a:lumMod val="75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MQTT</a:t>
                </a:r>
              </a:p>
            </p:txBody>
          </p:sp>
          <p:cxnSp>
            <p:nvCxnSpPr>
              <p:cNvPr id="64" name="Elbow Connector 63"/>
              <p:cNvCxnSpPr>
                <a:stCxn id="24" idx="3"/>
                <a:endCxn id="28" idx="1"/>
              </p:cNvCxnSpPr>
              <p:nvPr/>
            </p:nvCxnSpPr>
            <p:spPr>
              <a:xfrm>
                <a:off x="8181882" y="2413905"/>
                <a:ext cx="1013653" cy="320966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529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8b0df1880_0_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92" name="Google Shape;392;g88b0df1880_0_199"/>
          <p:cNvSpPr txBox="1">
            <a:spLocks noGrp="1"/>
          </p:cNvSpPr>
          <p:nvPr>
            <p:ph type="title"/>
          </p:nvPr>
        </p:nvSpPr>
        <p:spPr>
          <a:xfrm>
            <a:off x="1755675" y="445025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LoRa &amp; The Things Network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0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66718" y="1744010"/>
            <a:ext cx="2285313" cy="2653062"/>
            <a:chOff x="5819012" y="1786213"/>
            <a:chExt cx="2285313" cy="2653062"/>
          </a:xfrm>
          <a:solidFill>
            <a:schemeClr val="bg1"/>
          </a:solidFill>
        </p:grpSpPr>
        <p:sp>
          <p:nvSpPr>
            <p:cNvPr id="4" name="Rectangle 3"/>
            <p:cNvSpPr/>
            <p:nvPr/>
          </p:nvSpPr>
          <p:spPr>
            <a:xfrm>
              <a:off x="5819012" y="3916055"/>
              <a:ext cx="2285313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MS Mincho"/>
                </a:rPr>
                <a:t>Open </a:t>
              </a:r>
              <a:r>
                <a:rPr lang="en-US" i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MS Mincho"/>
                </a:rPr>
                <a:t>and</a:t>
              </a:r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MS Mincho"/>
                </a:rPr>
                <a:t> </a:t>
              </a:r>
              <a:r>
                <a:rPr lang="en-US" b="1" i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MS Mincho"/>
                </a:rPr>
                <a:t>free-to-use</a:t>
              </a:r>
              <a:r>
                <a:rPr lang="en-US" i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MS Mincho"/>
                </a:rPr>
                <a:t> </a:t>
              </a:r>
              <a:r>
                <a:rPr lang="en-US" dirty="0" smtClean="0">
                  <a:latin typeface="Times New Roman" panose="02020603050405020304" pitchFamily="18" charset="0"/>
                  <a:ea typeface="MS Mincho"/>
                </a:rPr>
                <a:t>network server </a:t>
              </a:r>
              <a:endParaRPr lang="en-US" dirty="0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19608" y="1786213"/>
              <a:ext cx="2284121" cy="1760117"/>
            </a:xfrm>
            <a:prstGeom prst="rect">
              <a:avLst/>
            </a:prstGeom>
            <a:grpFill/>
            <a:extLst/>
          </p:spPr>
        </p:pic>
      </p:grpSp>
      <p:sp>
        <p:nvSpPr>
          <p:cNvPr id="3" name="Rectangle 2"/>
          <p:cNvSpPr/>
          <p:nvPr/>
        </p:nvSpPr>
        <p:spPr>
          <a:xfrm>
            <a:off x="0" y="4506383"/>
            <a:ext cx="265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*https</a:t>
            </a:r>
            <a:r>
              <a:rPr lang="en-US" sz="9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://elainnovation.com/en/lorawan-private-network-vs-public-network-whats-the-difference/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2361" y="1376288"/>
            <a:ext cx="4436554" cy="2805341"/>
            <a:chOff x="605008" y="1363404"/>
            <a:chExt cx="4436554" cy="2805341"/>
          </a:xfrm>
        </p:grpSpPr>
        <p:pic>
          <p:nvPicPr>
            <p:cNvPr id="3074" name="Picture 2" descr="https://elainnovation.com/wp-content/uploads/2020/11/banniere-article-lora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08" y="1363404"/>
              <a:ext cx="4436554" cy="249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05008" y="3891746"/>
              <a:ext cx="4436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Figure 10: </a:t>
              </a:r>
              <a:r>
                <a:rPr lang="en-US" sz="1200" dirty="0" smtClean="0"/>
                <a:t>LoRa in smart city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34597" y="386354"/>
            <a:ext cx="5645778" cy="4328731"/>
            <a:chOff x="1880199" y="472985"/>
            <a:chExt cx="5645778" cy="4328731"/>
          </a:xfrm>
        </p:grpSpPr>
        <p:grpSp>
          <p:nvGrpSpPr>
            <p:cNvPr id="8" name="Group 7"/>
            <p:cNvGrpSpPr/>
            <p:nvPr/>
          </p:nvGrpSpPr>
          <p:grpSpPr>
            <a:xfrm>
              <a:off x="1880199" y="472985"/>
              <a:ext cx="5645778" cy="3931619"/>
              <a:chOff x="2354580" y="1150619"/>
              <a:chExt cx="4845180" cy="337409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l="7692" t="5566" r="10365" b="6069"/>
              <a:stretch/>
            </p:blipFill>
            <p:spPr>
              <a:xfrm>
                <a:off x="2362199" y="1150619"/>
                <a:ext cx="4837561" cy="337409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354580" y="1150620"/>
                <a:ext cx="2103120" cy="868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484811" y="4524717"/>
              <a:ext cx="4436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Figure 11: </a:t>
              </a:r>
              <a:r>
                <a:rPr lang="en-US" sz="1200" dirty="0" smtClean="0"/>
                <a:t>LoRaWAN security scheme</a:t>
              </a:r>
              <a:endParaRPr lang="en-US" sz="1200" dirty="0"/>
            </a:p>
          </p:txBody>
        </p:sp>
      </p:grpSp>
      <p:sp>
        <p:nvSpPr>
          <p:cNvPr id="390" name="Google Shape;390;g88b0df1880_0_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92" name="Google Shape;392;g88b0df1880_0_199"/>
          <p:cNvSpPr txBox="1">
            <a:spLocks noGrp="1"/>
          </p:cNvSpPr>
          <p:nvPr>
            <p:ph type="title"/>
          </p:nvPr>
        </p:nvSpPr>
        <p:spPr>
          <a:xfrm>
            <a:off x="933718" y="506467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LoRaWAN security 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0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70894" y="4530419"/>
            <a:ext cx="265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9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lora-alliance.org/wp-content/uploads/</a:t>
            </a:r>
            <a:br>
              <a:rPr lang="en-US" sz="9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u="sng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2020/11/lorawan_security_whitepaper.pdf</a:t>
            </a:r>
            <a:endParaRPr lang="en-US" sz="9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1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9381" y="1916792"/>
            <a:ext cx="3923187" cy="2781753"/>
            <a:chOff x="329381" y="1916792"/>
            <a:chExt cx="3923187" cy="27817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81" y="1916792"/>
              <a:ext cx="3923187" cy="252660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9381" y="4436935"/>
              <a:ext cx="3923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Figure 12: </a:t>
              </a:r>
              <a:r>
                <a:rPr lang="en-US" sz="1100" dirty="0" smtClean="0"/>
                <a:t>LoRa coverage in Grenoble</a:t>
              </a:r>
              <a:endParaRPr lang="en-US" sz="1100" dirty="0"/>
            </a:p>
          </p:txBody>
        </p:sp>
      </p:grpSp>
      <p:sp>
        <p:nvSpPr>
          <p:cNvPr id="377" name="Google Shape;377;g88b0df1880_0_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79" name="Google Shape;379;g88b0df1880_0_206"/>
          <p:cNvSpPr txBox="1">
            <a:spLocks noGrp="1"/>
          </p:cNvSpPr>
          <p:nvPr>
            <p:ph type="title"/>
          </p:nvPr>
        </p:nvSpPr>
        <p:spPr>
          <a:xfrm>
            <a:off x="1112425" y="445025"/>
            <a:ext cx="6096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TTN Mapper &amp; LoRaWAN gateway coverage</a:t>
            </a:r>
            <a:endParaRPr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2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76008" y="1148314"/>
            <a:ext cx="5670800" cy="3514903"/>
            <a:chOff x="3361232" y="1250795"/>
            <a:chExt cx="5442376" cy="3373320"/>
          </a:xfrm>
        </p:grpSpPr>
        <p:grpSp>
          <p:nvGrpSpPr>
            <p:cNvPr id="7" name="Group 6"/>
            <p:cNvGrpSpPr/>
            <p:nvPr/>
          </p:nvGrpSpPr>
          <p:grpSpPr>
            <a:xfrm>
              <a:off x="3361232" y="1250795"/>
              <a:ext cx="5442376" cy="3373320"/>
              <a:chOff x="2867123" y="1152425"/>
              <a:chExt cx="5799325" cy="354612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867123" y="1152425"/>
                <a:ext cx="5799325" cy="3546120"/>
                <a:chOff x="2867123" y="1152425"/>
                <a:chExt cx="5799325" cy="354612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867123" y="1152425"/>
                  <a:ext cx="5799325" cy="3546120"/>
                  <a:chOff x="2821781" y="1224200"/>
                  <a:chExt cx="5799325" cy="3546120"/>
                </a:xfrm>
              </p:grpSpPr>
              <p:pic>
                <p:nvPicPr>
                  <p:cNvPr id="384" name="Google Shape;384;g88b0df1880_0_20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r="162"/>
                  <a:stretch/>
                </p:blipFill>
                <p:spPr>
                  <a:xfrm>
                    <a:off x="2821781" y="1224200"/>
                    <a:ext cx="5796817" cy="354612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385" name="Google Shape;385;g88b0df1880_0_20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l="6587" t="10283" r="12486" b="20330"/>
                  <a:stretch/>
                </p:blipFill>
                <p:spPr>
                  <a:xfrm>
                    <a:off x="7017306" y="2826725"/>
                    <a:ext cx="1603800" cy="85028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13" name="Picture 4" descr="The Things Network | Internet of Things Wiki | Fandom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9811" y="1353606"/>
                  <a:ext cx="1012817" cy="780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" name="Rectangle 5"/>
              <p:cNvSpPr/>
              <p:nvPr/>
            </p:nvSpPr>
            <p:spPr>
              <a:xfrm>
                <a:off x="7103745" y="3000375"/>
                <a:ext cx="1186815" cy="104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829754" y="2727893"/>
              <a:ext cx="997115" cy="307777"/>
            </a:xfrm>
            <a:prstGeom prst="rect">
              <a:avLst/>
            </a:prstGeom>
            <a:solidFill>
              <a:srgbClr val="37AE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18,3 Km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8247"/>
          <a:stretch/>
        </p:blipFill>
        <p:spPr>
          <a:xfrm>
            <a:off x="1202957" y="1169457"/>
            <a:ext cx="6488995" cy="338956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86754" y="1965960"/>
            <a:ext cx="1978465" cy="231804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MQTT</a:t>
            </a:r>
          </a:p>
        </p:txBody>
      </p:sp>
      <p:sp>
        <p:nvSpPr>
          <p:cNvPr id="434" name="Google Shape;434;g88b0df1880_2_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36" name="Google Shape;436;g88b0df1880_2_138"/>
          <p:cNvSpPr txBox="1">
            <a:spLocks noGrp="1"/>
          </p:cNvSpPr>
          <p:nvPr>
            <p:ph type="title"/>
          </p:nvPr>
        </p:nvSpPr>
        <p:spPr>
          <a:xfrm>
            <a:off x="605008" y="405349"/>
            <a:ext cx="691344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 smtClean="0"/>
              <a:t>The </a:t>
            </a:r>
            <a:r>
              <a:rPr lang="en-US" sz="3200" dirty="0"/>
              <a:t>Trio: Node-RED, InfluxDB &amp; Grafana</a:t>
            </a:r>
            <a:endParaRPr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0464" y="4559018"/>
            <a:ext cx="611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Figure 13: </a:t>
            </a:r>
            <a:r>
              <a:rPr lang="en-US" sz="1200" dirty="0" smtClean="0"/>
              <a:t>Data flow on the application server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8b0df1880_0_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26" name="Google Shape;426;g88b0df1880_0_188"/>
          <p:cNvSpPr txBox="1">
            <a:spLocks noGrp="1"/>
          </p:cNvSpPr>
          <p:nvPr>
            <p:ph type="title"/>
          </p:nvPr>
        </p:nvSpPr>
        <p:spPr>
          <a:xfrm>
            <a:off x="1217844" y="466863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Prototypes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805" y="4444630"/>
            <a:ext cx="3435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021263" algn="l"/>
              </a:tabLst>
            </a:pPr>
            <a:r>
              <a:rPr lang="en-US" sz="1200" b="1" dirty="0" smtClean="0"/>
              <a:t>Figure 14: </a:t>
            </a:r>
            <a:r>
              <a:rPr lang="en-US" sz="1200" dirty="0" smtClean="0"/>
              <a:t>LoKy debug board (ver.1)</a:t>
            </a:r>
            <a:endParaRPr lang="en-US" sz="1200" dirty="0"/>
          </a:p>
        </p:txBody>
      </p:sp>
      <p:grpSp>
        <p:nvGrpSpPr>
          <p:cNvPr id="118" name="Group 11311"/>
          <p:cNvGrpSpPr>
            <a:grpSpLocks/>
          </p:cNvGrpSpPr>
          <p:nvPr/>
        </p:nvGrpSpPr>
        <p:grpSpPr bwMode="auto">
          <a:xfrm flipH="1">
            <a:off x="6931125" y="2705221"/>
            <a:ext cx="1481631" cy="1607576"/>
            <a:chOff x="7204968" y="4156755"/>
            <a:chExt cx="1978842" cy="2148457"/>
          </a:xfrm>
        </p:grpSpPr>
        <p:pic>
          <p:nvPicPr>
            <p:cNvPr id="119" name="Picture 25" descr="https://lh3.googleusercontent.com/NuF8XkZn-qiGkR8NLy-PHyahMh69dUDGZvK0AGCL-zw6r1TqIltrN0CiXnCLK93dpcmIfZzdB-VI_B5Ea2E-cyqwvyEwmUkJvh0xMtfWUpQwthTPalhJFGL3J_-aJRo716wjLugPgiiBdQCoTjL4EtPk4HiXN6fsLDiLe1qEObfXnpXeUwq1H-fjEcUBlPJITsmMQEIHLXig1n633AmzrSX1kpJZw33HjDfj3Yc6ORncUvG80XUqTn41FUPcUx7fnKsYgSg1V1qNSFWOJiNElOa6xeaHKM-MnNQU2jpFNsR7_f6y5ZTbMku8mP5RsbZ25dRCOTKdWgLefPm4VRsKDM_p4oWdBsMw_3x38NZvC2WZOZ3xITc2WUXXSPAYLlEJhJaiAz8SsOFmspysOvLauFh4WTlB2lExPXmIW3ITNiSfBOg_LHDtmXjsA2mtKx_8STaLa0oUOFpiGU0WHlWvXU63s_rNP1SCU3xfPYy5K4DfaGM5q0MoF3JCv52YVfkjDOFvDUnYSpXE9VUQoEs_ktVA5kSF-LYVE3QY515D8C4tYckbsSMrK_thJ1dmCDFArTl6gSVkuVMBCAeoFcySjwZiuMcX7-_veqHkW60sGLwDJkHdYd0CUlxQ3hKxNWIWbo1R0MN92AdDFZPrF0Gmt38b0BcIp98RBOOR-Cw3I9QLOcOzsXWRWUlIgklIMZUm7iZKaPIFPMfPQgP5FRcwYC0I1w=w877-h950-no?authuser=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968" y="4156755"/>
              <a:ext cx="1978842" cy="214845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ounded Rectangle 119"/>
            <p:cNvSpPr/>
            <p:nvPr/>
          </p:nvSpPr>
          <p:spPr bwMode="auto">
            <a:xfrm>
              <a:off x="8036494" y="4729995"/>
              <a:ext cx="717271" cy="143706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  <p:sp>
          <p:nvSpPr>
            <p:cNvPr id="121" name="Rounded Rectangle 120"/>
            <p:cNvSpPr/>
            <p:nvPr/>
          </p:nvSpPr>
          <p:spPr bwMode="auto">
            <a:xfrm>
              <a:off x="7350961" y="5233365"/>
              <a:ext cx="637926" cy="64469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  <p:sp>
          <p:nvSpPr>
            <p:cNvPr id="122" name="Rounded Rectangle 121"/>
            <p:cNvSpPr/>
            <p:nvPr/>
          </p:nvSpPr>
          <p:spPr bwMode="auto">
            <a:xfrm>
              <a:off x="8753765" y="4379064"/>
              <a:ext cx="363396" cy="944813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</p:grpSp>
      <p:sp>
        <p:nvSpPr>
          <p:cNvPr id="123" name="Rectangle 21"/>
          <p:cNvSpPr>
            <a:spLocks noChangeArrowheads="1"/>
          </p:cNvSpPr>
          <p:nvPr/>
        </p:nvSpPr>
        <p:spPr bwMode="auto">
          <a:xfrm>
            <a:off x="3824103" y="2279360"/>
            <a:ext cx="2191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200" b="1">
                <a:solidFill>
                  <a:srgbClr val="2F6E9E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0" kern="1200" dirty="0" smtClean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Microcontroller</a:t>
            </a:r>
          </a:p>
        </p:txBody>
      </p:sp>
      <p:sp>
        <p:nvSpPr>
          <p:cNvPr id="124" name="Rectangle 23"/>
          <p:cNvSpPr>
            <a:spLocks noChangeArrowheads="1"/>
          </p:cNvSpPr>
          <p:nvPr/>
        </p:nvSpPr>
        <p:spPr bwMode="auto">
          <a:xfrm>
            <a:off x="4069452" y="1018971"/>
            <a:ext cx="1510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200" b="1">
                <a:solidFill>
                  <a:srgbClr val="2F6E9E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0" kern="1200" dirty="0" smtClean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LoRa Module</a:t>
            </a:r>
          </a:p>
        </p:txBody>
      </p:sp>
      <p:sp>
        <p:nvSpPr>
          <p:cNvPr id="125" name="Rectangle 25"/>
          <p:cNvSpPr>
            <a:spLocks noChangeArrowheads="1"/>
          </p:cNvSpPr>
          <p:nvPr/>
        </p:nvSpPr>
        <p:spPr bwMode="auto">
          <a:xfrm>
            <a:off x="4227625" y="3185409"/>
            <a:ext cx="1344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200" b="1">
                <a:solidFill>
                  <a:srgbClr val="2F6E9E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0" kern="1200" dirty="0" smtClean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Decoder</a:t>
            </a:r>
            <a:endParaRPr lang="en-US" altLang="en-US" sz="2400" b="0" kern="1200" dirty="0" smtClean="0">
              <a:solidFill>
                <a:srgbClr val="1E1E1E"/>
              </a:solidFill>
              <a:latin typeface="-apple-system"/>
              <a:cs typeface="+mn-cs"/>
            </a:endParaRPr>
          </a:p>
        </p:txBody>
      </p:sp>
      <p:sp>
        <p:nvSpPr>
          <p:cNvPr id="126" name="Rectangle 42"/>
          <p:cNvSpPr>
            <a:spLocks noChangeArrowheads="1"/>
          </p:cNvSpPr>
          <p:nvPr/>
        </p:nvSpPr>
        <p:spPr bwMode="auto">
          <a:xfrm>
            <a:off x="3904039" y="3976397"/>
            <a:ext cx="22263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200" b="1">
                <a:solidFill>
                  <a:srgbClr val="2F6E9E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>
                <a:solidFill>
                  <a:schemeClr val="bg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F7777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0" kern="1200" dirty="0" smtClean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Power Support</a:t>
            </a:r>
            <a:endParaRPr lang="en-US" altLang="en-US" sz="2400" b="0" kern="1200" dirty="0" smtClean="0">
              <a:solidFill>
                <a:srgbClr val="1E1E1E"/>
              </a:solidFill>
              <a:latin typeface="-apple-system"/>
              <a:cs typeface="+mn-cs"/>
            </a:endParaRPr>
          </a:p>
        </p:txBody>
      </p:sp>
      <p:grpSp>
        <p:nvGrpSpPr>
          <p:cNvPr id="127" name="Group 70"/>
          <p:cNvGrpSpPr>
            <a:grpSpLocks/>
          </p:cNvGrpSpPr>
          <p:nvPr/>
        </p:nvGrpSpPr>
        <p:grpSpPr bwMode="auto">
          <a:xfrm>
            <a:off x="573810" y="1315700"/>
            <a:ext cx="2334728" cy="2929994"/>
            <a:chOff x="437468" y="2033845"/>
            <a:chExt cx="3120377" cy="3914775"/>
          </a:xfrm>
        </p:grpSpPr>
        <p:pic>
          <p:nvPicPr>
            <p:cNvPr id="128" name="Picture 16" descr="https://lh3.googleusercontent.com/KoK_5ec3WLxsohoBROptA1O5V-WDOcTVkIQnORcFOUAq1lsxVevQPGAyQtAhOEj5NVglvYeEjPvCPpNbotyAUrPstLdOpgkKY-Ef5FjTtlltghbK9omvA0Xx-HglyI8pZxI6VpHVwOebChCgD1Dq41_JCIWnWCBPt1w4M-DhsVkoUpKsCovCar6XG6V0SvMIHtuYvrBFTRmQ-KPjW-a3Rw8xwn13CyzOon9g_IwyEb3kDgCBk3WDfbGcXQQVdX31bfbL_IRugKPF5FOlXMyHIPP4uyofM05Mv57qOC1qQLZ0EvGHwNX2uICmb5XH2QQZU6nlfxj_OHp81gA_ZkTdz6jGHLiOPfFjInfjg_o0M2K4copVbK9H0LTPrcmuaFhIhDuF488dE7Ti_KVqm2ONa1nlwpcCCX4KD_SydIxknxaEN9RWcLq39fIUhdTZp36YRjgKT7-ZNPsCXmu72xsXTMqdqZWAOx243LPjtd3LQeebElEQp7KLZ2C9e6dXyXf3rt4oxB2YkN-COsmWcrtKP3fm_JtzErBpQpGsTDHKHiHDZvN09adM0kQWCERwWYHAcOhRw7sdKHmWvr1Ct3rCcBsjCV-Jw7u93tFAe7OQJcKKBEeh26F29RfK2MiO8s5rv_We1tS_HrOW7rOLLOK_K04NcytrHn9NXAetkW-fstWOmxOyBp9mC_xIOIFgqWEFmWkoADfDo5grcICcGgQpRg-CXA=w814-h950-no?authuser=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8"/>
            <a:stretch>
              <a:fillRect/>
            </a:stretch>
          </p:blipFill>
          <p:spPr bwMode="auto">
            <a:xfrm>
              <a:off x="437468" y="2033845"/>
              <a:ext cx="3120377" cy="391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" name="Rounded Rectangle 128"/>
            <p:cNvSpPr/>
            <p:nvPr/>
          </p:nvSpPr>
          <p:spPr bwMode="auto">
            <a:xfrm>
              <a:off x="797939" y="3221295"/>
              <a:ext cx="1035362" cy="114776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  <p:sp>
          <p:nvSpPr>
            <p:cNvPr id="130" name="Rounded Rectangle 129"/>
            <p:cNvSpPr/>
            <p:nvPr/>
          </p:nvSpPr>
          <p:spPr bwMode="auto">
            <a:xfrm>
              <a:off x="888454" y="4426207"/>
              <a:ext cx="720942" cy="123348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  <p:sp>
          <p:nvSpPr>
            <p:cNvPr id="131" name="Rounded Rectangle 130"/>
            <p:cNvSpPr/>
            <p:nvPr/>
          </p:nvSpPr>
          <p:spPr bwMode="auto">
            <a:xfrm>
              <a:off x="1833301" y="5042157"/>
              <a:ext cx="1484759" cy="804863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>
              <a:off x="1712615" y="4351595"/>
              <a:ext cx="1619737" cy="69532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</p:grpSp>
      <p:cxnSp>
        <p:nvCxnSpPr>
          <p:cNvPr id="133" name="Elbow Connector 132"/>
          <p:cNvCxnSpPr>
            <a:stCxn id="132" idx="3"/>
            <a:endCxn id="125" idx="1"/>
          </p:cNvCxnSpPr>
          <p:nvPr/>
        </p:nvCxnSpPr>
        <p:spPr bwMode="auto">
          <a:xfrm>
            <a:off x="2739819" y="3310616"/>
            <a:ext cx="1487806" cy="1056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34" name="Elbow Connector 133"/>
          <p:cNvCxnSpPr>
            <a:stCxn id="131" idx="3"/>
            <a:endCxn id="126" idx="1"/>
          </p:cNvCxnSpPr>
          <p:nvPr/>
        </p:nvCxnSpPr>
        <p:spPr bwMode="auto">
          <a:xfrm>
            <a:off x="2729126" y="3868454"/>
            <a:ext cx="1174913" cy="3387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35" name="Elbow Connector 134"/>
          <p:cNvCxnSpPr>
            <a:stCxn id="130" idx="1"/>
            <a:endCxn id="123" idx="1"/>
          </p:cNvCxnSpPr>
          <p:nvPr/>
        </p:nvCxnSpPr>
        <p:spPr bwMode="auto">
          <a:xfrm rot="10800000" flipH="1">
            <a:off x="911247" y="2510193"/>
            <a:ext cx="2912856" cy="1057658"/>
          </a:xfrm>
          <a:prstGeom prst="bentConnector3">
            <a:avLst>
              <a:gd name="adj1" fmla="val -13938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37" name="Elbow Connector 136"/>
          <p:cNvCxnSpPr>
            <a:stCxn id="121" idx="1"/>
          </p:cNvCxnSpPr>
          <p:nvPr/>
        </p:nvCxnSpPr>
        <p:spPr bwMode="auto">
          <a:xfrm flipH="1" flipV="1">
            <a:off x="5655253" y="1434470"/>
            <a:ext cx="2648192" cy="2317517"/>
          </a:xfrm>
          <a:prstGeom prst="bentConnector3">
            <a:avLst>
              <a:gd name="adj1" fmla="val -8632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grpSp>
        <p:nvGrpSpPr>
          <p:cNvPr id="138" name="Group 11326"/>
          <p:cNvGrpSpPr>
            <a:grpSpLocks/>
          </p:cNvGrpSpPr>
          <p:nvPr/>
        </p:nvGrpSpPr>
        <p:grpSpPr bwMode="auto">
          <a:xfrm>
            <a:off x="6903487" y="1244467"/>
            <a:ext cx="1498265" cy="1273704"/>
            <a:chOff x="7624621" y="1828104"/>
            <a:chExt cx="2002710" cy="1701766"/>
          </a:xfrm>
        </p:grpSpPr>
        <p:pic>
          <p:nvPicPr>
            <p:cNvPr id="139" name="Picture 27" descr="https://lh3.googleusercontent.com/wAn7MQDgNBZr5K9eqwGLp-S8GnLiZWgDUhYXocyDKYqEYWb6IxZxYa-m75n3DpFyuOWeIM774E-0U2sgn9QOzPu58lZ36Sv1DlMgEghpNE5Ntxx8EBDpkB5WmbFy1_cpXNqsRY5JoQb6mcgEVlk4evfWlxPUP_Ebh-fnrEnqIoYi_pyQfC5CBCIK1b0aPfprKf-8YLyQzC--mnE9Y_kMWpA2kF2p6N-2APyj4vg9wUp7ibjE4GI0wt4YuktXETVkgev6hk9eopQ_QEjT9X5g9rmtI6TEMHUwSjrqh7cmanu-d_AIkcHH5ZbktNV3dfnaRnn9mEx91Iqyu78oHTntqeCyAELWLg9IGVN0HJlxWY4tmlJ4bNRkVdFH5q_4VgqOqupvlmIsAOUgD8wL33pc-CE9gA6vSmjQg_4uQJOHJhWm4UC9HmS3ODv5WVe9HtKwESeqUuRXTiHN322LtrdLzcj9WfcE-_bx5PpxsMT-ra08vPThj0SzKM_LmyD0Zy60D8C11ByfdFgd2ZmcxSchmo4AhbpyYlfJtbUGqPKr2gC-Y8SsuUHYJiZ31jq6JKp4c3REQhN8RmNJDy28gnmWRWqHZtSOY1Wa9537K1TBLq74wpQ40P6lwfXsWE4G5r-vl_4mSctKfLOPIMYX6Oyppt0FGoMdzKoerycWDvD0l8KXMRD5C0tlUFYeEwu3xXQIV1FOJJuhsELdAuTz74HMbZ1eeQ=w1119-h950-no?authuser=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621" y="1828104"/>
              <a:ext cx="2002710" cy="170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Rounded Rectangle 139"/>
            <p:cNvSpPr/>
            <p:nvPr/>
          </p:nvSpPr>
          <p:spPr bwMode="auto">
            <a:xfrm>
              <a:off x="7624621" y="2825034"/>
              <a:ext cx="1538958" cy="603238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/>
                <a:cs typeface="+mn-cs"/>
              </a:endParaRPr>
            </a:p>
          </p:txBody>
        </p:sp>
      </p:grpSp>
      <p:cxnSp>
        <p:nvCxnSpPr>
          <p:cNvPr id="141" name="Elbow Connector 140"/>
          <p:cNvCxnSpPr>
            <a:stCxn id="140" idx="1"/>
            <a:endCxn id="123" idx="3"/>
          </p:cNvCxnSpPr>
          <p:nvPr/>
        </p:nvCxnSpPr>
        <p:spPr bwMode="auto">
          <a:xfrm rot="10800000" flipV="1">
            <a:off x="6015561" y="2216379"/>
            <a:ext cx="887927" cy="29381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42" name="Elbow Connector 141"/>
          <p:cNvCxnSpPr>
            <a:stCxn id="120" idx="2"/>
            <a:endCxn id="126" idx="3"/>
          </p:cNvCxnSpPr>
          <p:nvPr/>
        </p:nvCxnSpPr>
        <p:spPr bwMode="auto">
          <a:xfrm rot="5400000" flipH="1">
            <a:off x="6824932" y="3512722"/>
            <a:ext cx="2197" cy="1391215"/>
          </a:xfrm>
          <a:prstGeom prst="bentConnector4">
            <a:avLst>
              <a:gd name="adj1" fmla="val -10405098"/>
              <a:gd name="adj2" fmla="val 59651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43" name="Elbow Connector 142"/>
          <p:cNvCxnSpPr>
            <a:stCxn id="122" idx="3"/>
            <a:endCxn id="125" idx="3"/>
          </p:cNvCxnSpPr>
          <p:nvPr/>
        </p:nvCxnSpPr>
        <p:spPr bwMode="auto">
          <a:xfrm rot="10800000" flipV="1">
            <a:off x="5572144" y="3225040"/>
            <a:ext cx="1408884" cy="19120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cxnSp>
        <p:nvCxnSpPr>
          <p:cNvPr id="136" name="Elbow Connector 135"/>
          <p:cNvCxnSpPr>
            <a:stCxn id="129" idx="1"/>
          </p:cNvCxnSpPr>
          <p:nvPr/>
        </p:nvCxnSpPr>
        <p:spPr bwMode="auto">
          <a:xfrm rot="10800000" flipH="1">
            <a:off x="843521" y="1434470"/>
            <a:ext cx="3300993" cy="1199490"/>
          </a:xfrm>
          <a:prstGeom prst="bentConnector3">
            <a:avLst>
              <a:gd name="adj1" fmla="val -13747"/>
            </a:avLst>
          </a:prstGeom>
          <a:noFill/>
          <a:ln w="19050" cap="flat" cmpd="sng" algn="ctr">
            <a:solidFill>
              <a:srgbClr val="00B0F0"/>
            </a:solidFill>
            <a:prstDash val="solid"/>
            <a:tailEnd type="triangle"/>
          </a:ln>
          <a:effectLst/>
          <a:extLst/>
        </p:spPr>
      </p:cxnSp>
      <p:sp>
        <p:nvSpPr>
          <p:cNvPr id="163" name="Rectangle 162"/>
          <p:cNvSpPr/>
          <p:nvPr/>
        </p:nvSpPr>
        <p:spPr>
          <a:xfrm>
            <a:off x="6186255" y="4571466"/>
            <a:ext cx="2286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021263" algn="l"/>
              </a:tabLst>
            </a:pPr>
            <a:r>
              <a:rPr lang="en-US" sz="1200" b="1" dirty="0"/>
              <a:t>Figure 15: </a:t>
            </a:r>
            <a:r>
              <a:rPr lang="en-US" sz="1200" dirty="0"/>
              <a:t>LoKy device (ver.2)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8b0df1880_0_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26" name="Google Shape;426;g88b0df1880_0_188"/>
          <p:cNvSpPr txBox="1">
            <a:spLocks noGrp="1"/>
          </p:cNvSpPr>
          <p:nvPr>
            <p:ph type="title"/>
          </p:nvPr>
        </p:nvSpPr>
        <p:spPr>
          <a:xfrm>
            <a:off x="1217844" y="466863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Prototypes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18" y="1243817"/>
            <a:ext cx="7008715" cy="3245647"/>
          </a:xfrm>
          <a:prstGeom prst="rect">
            <a:avLst/>
          </a:prstGeom>
        </p:spPr>
      </p:pic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839" y="4559018"/>
            <a:ext cx="7008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Figure 16: </a:t>
            </a:r>
            <a:r>
              <a:rPr lang="en-US" sz="1200" dirty="0" smtClean="0"/>
              <a:t>LoKy integrated on Linky meter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70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8b0df1880_2_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60" name="Google Shape;460;g88b0df1880_2_164"/>
          <p:cNvSpPr txBox="1">
            <a:spLocks noGrp="1"/>
          </p:cNvSpPr>
          <p:nvPr>
            <p:ph type="title"/>
          </p:nvPr>
        </p:nvSpPr>
        <p:spPr>
          <a:xfrm>
            <a:off x="-975092" y="430694"/>
            <a:ext cx="38176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Results </a:t>
            </a:r>
            <a:endParaRPr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892"/>
          <a:stretch/>
        </p:blipFill>
        <p:spPr>
          <a:xfrm>
            <a:off x="1311802" y="983988"/>
            <a:ext cx="6714247" cy="3600000"/>
          </a:xfrm>
          <a:prstGeom prst="rect">
            <a:avLst/>
          </a:prstGeom>
        </p:spPr>
      </p:pic>
      <p:sp>
        <p:nvSpPr>
          <p:cNvPr id="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1802" y="4655374"/>
            <a:ext cx="6714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Figure 17: </a:t>
            </a:r>
            <a:r>
              <a:rPr lang="en-US" sz="1200" dirty="0" smtClean="0"/>
              <a:t>Data visualization on LoKy dashboard (Grafana)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a49081f7_0_2"/>
          <p:cNvSpPr txBox="1">
            <a:spLocks noGrp="1"/>
          </p:cNvSpPr>
          <p:nvPr>
            <p:ph type="title"/>
          </p:nvPr>
        </p:nvSpPr>
        <p:spPr>
          <a:xfrm>
            <a:off x="1721068" y="531005"/>
            <a:ext cx="1111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g88a49081f7_0_2"/>
          <p:cNvSpPr txBox="1">
            <a:spLocks noGrp="1"/>
          </p:cNvSpPr>
          <p:nvPr>
            <p:ph type="body" idx="1"/>
          </p:nvPr>
        </p:nvSpPr>
        <p:spPr>
          <a:xfrm>
            <a:off x="4142807" y="1238405"/>
            <a:ext cx="3674666" cy="2997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None/>
            </a:pPr>
            <a:r>
              <a:rPr lang="en-US" sz="1600" b="1" dirty="0" smtClean="0">
                <a:solidFill>
                  <a:srgbClr val="0000FF"/>
                </a:solidFill>
              </a:rPr>
              <a:t>I. Introduction</a:t>
            </a:r>
            <a:endParaRPr sz="1600" b="1" dirty="0">
              <a:solidFill>
                <a:srgbClr val="0000FF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Context 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Objectives</a:t>
            </a:r>
            <a:endParaRPr sz="1600" dirty="0">
              <a:solidFill>
                <a:srgbClr val="000000"/>
              </a:solidFill>
            </a:endParaRPr>
          </a:p>
          <a:p>
            <a:pPr marL="107950" lvl="0" indent="0">
              <a:buClr>
                <a:srgbClr val="0000FF"/>
              </a:buClr>
              <a:buSzPts val="1900"/>
              <a:buNone/>
            </a:pPr>
            <a:r>
              <a:rPr lang="en-US" sz="1600" b="1" dirty="0" smtClean="0">
                <a:solidFill>
                  <a:srgbClr val="0000FF"/>
                </a:solidFill>
              </a:rPr>
              <a:t>II. System Analysis </a:t>
            </a:r>
            <a:r>
              <a:rPr lang="en-US" sz="1600" b="1" dirty="0">
                <a:solidFill>
                  <a:srgbClr val="0000FF"/>
                </a:solidFill>
              </a:rPr>
              <a:t>&amp; </a:t>
            </a:r>
            <a:r>
              <a:rPr lang="en-US" sz="1600" b="1" dirty="0" smtClean="0">
                <a:solidFill>
                  <a:srgbClr val="0000FF"/>
                </a:solidFill>
              </a:rPr>
              <a:t>Hardware</a:t>
            </a:r>
            <a:endParaRPr sz="1600" b="1" dirty="0" smtClean="0">
              <a:solidFill>
                <a:srgbClr val="0000FF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 smtClean="0">
                <a:solidFill>
                  <a:srgbClr val="07D555"/>
                </a:solidFill>
              </a:rPr>
              <a:t>Linky </a:t>
            </a:r>
            <a:r>
              <a:rPr lang="en-US" sz="1600" dirty="0" smtClean="0">
                <a:solidFill>
                  <a:srgbClr val="000000"/>
                </a:solidFill>
              </a:rPr>
              <a:t>&amp; LinkyTIC</a:t>
            </a:r>
            <a:endParaRPr sz="1600" dirty="0" smtClean="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 smtClean="0">
                <a:solidFill>
                  <a:srgbClr val="F8086F"/>
                </a:solidFill>
              </a:rPr>
              <a:t>LoKy</a:t>
            </a:r>
            <a:endParaRPr sz="1600" dirty="0">
              <a:solidFill>
                <a:srgbClr val="000000"/>
              </a:solidFill>
            </a:endParaRP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None/>
            </a:pPr>
            <a:r>
              <a:rPr lang="en-US" sz="1600" b="1" dirty="0" smtClean="0">
                <a:solidFill>
                  <a:srgbClr val="0000FF"/>
                </a:solidFill>
              </a:rPr>
              <a:t>III. LoRa &amp; Application </a:t>
            </a:r>
            <a:r>
              <a:rPr lang="en-US" sz="1600" b="1" dirty="0">
                <a:solidFill>
                  <a:srgbClr val="0000FF"/>
                </a:solidFill>
              </a:rPr>
              <a:t>Server</a:t>
            </a:r>
            <a:endParaRPr sz="1600" b="1" dirty="0">
              <a:solidFill>
                <a:srgbClr val="0000FF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LoRaWAN </a:t>
            </a:r>
            <a:r>
              <a:rPr lang="en-US" sz="1600" dirty="0">
                <a:solidFill>
                  <a:srgbClr val="000000"/>
                </a:solidFill>
              </a:rPr>
              <a:t>and TTN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Application server</a:t>
            </a:r>
            <a:endParaRPr sz="1600" dirty="0">
              <a:solidFill>
                <a:srgbClr val="000000"/>
              </a:solidFill>
            </a:endParaRPr>
          </a:p>
          <a:p>
            <a:pPr marL="1079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900"/>
              <a:buNone/>
            </a:pPr>
            <a:r>
              <a:rPr lang="en-US" sz="1600" b="1" dirty="0" smtClean="0">
                <a:solidFill>
                  <a:srgbClr val="0000FF"/>
                </a:solidFill>
              </a:rPr>
              <a:t>IV. Review </a:t>
            </a:r>
            <a:r>
              <a:rPr lang="en-US" sz="1600" b="1" dirty="0">
                <a:solidFill>
                  <a:srgbClr val="0000FF"/>
                </a:solidFill>
              </a:rPr>
              <a:t>and Prospects</a:t>
            </a:r>
            <a:endParaRPr sz="1100" dirty="0">
              <a:solidFill>
                <a:srgbClr val="000000"/>
              </a:solidFill>
            </a:endParaRPr>
          </a:p>
        </p:txBody>
      </p:sp>
      <p:sp>
        <p:nvSpPr>
          <p:cNvPr id="77" name="Google Shape;77;g88a49081f7_0_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8" name="Google Shape;78;g88a49081f7_0_2"/>
          <p:cNvPicPr preferRelativeResize="0"/>
          <p:nvPr/>
        </p:nvPicPr>
        <p:blipFill rotWithShape="1">
          <a:blip r:embed="rId3">
            <a:alphaModFix/>
          </a:blip>
          <a:srcRect l="9165" r="4044"/>
          <a:stretch/>
        </p:blipFill>
        <p:spPr>
          <a:xfrm>
            <a:off x="1332294" y="1238405"/>
            <a:ext cx="2466999" cy="29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5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Analysing </a:t>
            </a: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9a36bc7e8_1_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71" name="Google Shape;471;g89a36bc7e8_1_16"/>
          <p:cNvSpPr txBox="1">
            <a:spLocks noGrp="1"/>
          </p:cNvSpPr>
          <p:nvPr>
            <p:ph type="title"/>
          </p:nvPr>
        </p:nvSpPr>
        <p:spPr>
          <a:xfrm>
            <a:off x="1686755" y="744240"/>
            <a:ext cx="6805535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and </a:t>
            </a:r>
            <a:r>
              <a:rPr lang="en-US" dirty="0" smtClean="0"/>
              <a:t>Prospects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4211" y="2029231"/>
            <a:ext cx="3485882" cy="18060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</a:rPr>
              <a:t>Points to improve: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 private network for LoKy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Users account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ystem integration with the datacenter 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680" y="2029231"/>
            <a:ext cx="3279174" cy="180600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</a:rPr>
              <a:t>Prospects:</a:t>
            </a: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Solved the decentralization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 energy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Created the stepping </a:t>
            </a:r>
            <a:r>
              <a:rPr lang="en-US" dirty="0">
                <a:solidFill>
                  <a:srgbClr val="000000"/>
                </a:solidFill>
              </a:rPr>
              <a:t>stone to </a:t>
            </a:r>
            <a:r>
              <a:rPr lang="en-US" dirty="0" smtClean="0">
                <a:solidFill>
                  <a:srgbClr val="000000"/>
                </a:solidFill>
              </a:rPr>
              <a:t>develop for Smart City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1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lideegg.com/image/catalog/71426-thank%20you%20PowerPoint%20sl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8a49081f7_1_1"/>
          <p:cNvSpPr txBox="1">
            <a:spLocks noGrp="1"/>
          </p:cNvSpPr>
          <p:nvPr>
            <p:ph type="title"/>
          </p:nvPr>
        </p:nvSpPr>
        <p:spPr>
          <a:xfrm>
            <a:off x="1686754" y="498170"/>
            <a:ext cx="222198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91" name="Google Shape;91;g88a49081f7_1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90919" y="1357085"/>
            <a:ext cx="4553513" cy="3171842"/>
            <a:chOff x="73589" y="1238405"/>
            <a:chExt cx="5082290" cy="3431422"/>
          </a:xfrm>
        </p:grpSpPr>
        <p:pic>
          <p:nvPicPr>
            <p:cNvPr id="32" name="Picture 11" descr="https://lh3.googleusercontent.com/wl7MzY9UML5G-CeD3uv37se7bgh_yfi3gTvF8MWRFrhfclaxSSYJD9eCvLjRa4RDEu4cd1393S47xsFCSrPI9PoiylXkKIp5oHLnlu7b7imQLJiK6t3LPtr1tIWo1Syz8bCgJxVa9NTC06s0LLBuKIAR26lJXPwbdfN5AdHPr-6uex18cR33xH21tpT1KWLgYJ8FfWLXTfwlp7dx_N8C-vrFVFao8yB3udrgnLZtJZkEgWr8tM5685Y-KXV0_T2hycs6YoiRBv57QsNg99_r5FP1OEXlJQpw3KXo3nZ8pl2uEo4wiMrpeIjJtKF2-nLomhbUMeqSiQrb5kWaILUKs8hWPbpdDR4sLe493txpw5DrYyed9jeaqTTcfpLq8sgrnH3zRlFHjCeu3l8KZL3NALV53-Y-PzSYlPuzqmOR_l9-OZzq5TqCVmJMYPCvFRS_oUbpl8tRqcSiedNz_VckQuCEsJ82fuTUCNKZOmTDIgSa89cYEXczdp18iWw21BwWqIsAwxr2XeDvZzhZxLfpF9HY-FNYfnb9tioAdEVY5QdsDNo11w9H2LDtqkXwsNfVlbOrKXhC1VbhPSibjMYiCQJcfdb9ykDKlpsbhfAB4Rajz4kbhwwQeHx9jPdw22KUciITJ4zMkGv7FuCboyXxBl2xahOE4EZaCGH7wtxmDJ2x8Oj6ZQajBsJW5fFA1fD88vNxCVEJVSTob-EjKCmH7ayQHQ=w1690-h950-no?authuser=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51"/>
            <a:stretch>
              <a:fillRect/>
            </a:stretch>
          </p:blipFill>
          <p:spPr bwMode="auto">
            <a:xfrm>
              <a:off x="105805" y="1238405"/>
              <a:ext cx="5050074" cy="33838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Google Shape;95;g88a49081f7_1_1"/>
            <p:cNvSpPr txBox="1"/>
            <p:nvPr/>
          </p:nvSpPr>
          <p:spPr>
            <a:xfrm>
              <a:off x="73589" y="4299619"/>
              <a:ext cx="1973294" cy="370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Smart building</a:t>
              </a:r>
              <a:endParaRPr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g88a49081f7_1_1"/>
          <p:cNvSpPr txBox="1"/>
          <p:nvPr/>
        </p:nvSpPr>
        <p:spPr>
          <a:xfrm>
            <a:off x="5380602" y="1195800"/>
            <a:ext cx="3091856" cy="214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u="sng" dirty="0" smtClean="0">
                <a:latin typeface="Open Sans"/>
                <a:ea typeface="Open Sans"/>
                <a:cs typeface="Open Sans"/>
                <a:sym typeface="Open Sans"/>
              </a:rPr>
              <a:t>Energy distribution:</a:t>
            </a:r>
            <a:endParaRPr sz="1700" b="1" i="1" u="sng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defTabSz="536575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 dirty="0"/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Decentralization!!!</a:t>
            </a:r>
            <a:r>
              <a:rPr lang="en-US" sz="1700" b="1" dirty="0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sz="1700" b="1" dirty="0" smtClean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ea typeface="Open Sans"/>
              <a:cs typeface="Calibri Light" panose="020F0302020204030204" pitchFamily="34" charset="0"/>
              <a:sym typeface="Open Sans"/>
            </a:endParaRPr>
          </a:p>
          <a:p>
            <a:pPr lvl="0" defTabSz="269875">
              <a:spcBef>
                <a:spcPts val="600"/>
              </a:spcBef>
            </a:pPr>
            <a:r>
              <a:rPr lang="en-US" sz="1700" dirty="0" smtClean="0"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Complex set of producers </a:t>
            </a:r>
            <a:b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</a:br>
            <a: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     and consumers</a:t>
            </a:r>
          </a:p>
          <a:p>
            <a:pPr lvl="0">
              <a:spcBef>
                <a:spcPts val="600"/>
              </a:spcBef>
            </a:pPr>
            <a: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→ </a:t>
            </a:r>
            <a:r>
              <a:rPr lang="en-US" sz="1700" dirty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D</a:t>
            </a:r>
            <a: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ifficult </a:t>
            </a:r>
            <a:r>
              <a:rPr lang="en-US" sz="1700" dirty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to </a:t>
            </a:r>
            <a:r>
              <a:rPr lang="en-US" sz="1700" dirty="0" smtClean="0">
                <a:latin typeface="Calibri Light" panose="020F0302020204030204" pitchFamily="34" charset="0"/>
                <a:ea typeface="Open Sans"/>
                <a:cs typeface="Calibri Light" panose="020F0302020204030204" pitchFamily="34" charset="0"/>
                <a:sym typeface="Open Sans"/>
              </a:rPr>
              <a:t>manage</a:t>
            </a:r>
            <a:endParaRPr sz="1600" dirty="0">
              <a:latin typeface="Calibri Light" panose="020F0302020204030204" pitchFamily="34" charset="0"/>
              <a:ea typeface="Open Sans"/>
              <a:cs typeface="Calibri Light" panose="020F0302020204030204" pitchFamily="34" charset="0"/>
              <a:sym typeface="Open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96045" y="3185142"/>
            <a:ext cx="2912583" cy="1343785"/>
            <a:chOff x="5496150" y="3073669"/>
            <a:chExt cx="2858747" cy="1872800"/>
          </a:xfrm>
        </p:grpSpPr>
        <p:sp>
          <p:nvSpPr>
            <p:cNvPr id="100" name="Google Shape;100;g88a49081f7_1_1"/>
            <p:cNvSpPr txBox="1"/>
            <p:nvPr/>
          </p:nvSpPr>
          <p:spPr>
            <a:xfrm>
              <a:off x="6656781" y="3400616"/>
              <a:ext cx="1698116" cy="1545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i="1" dirty="0">
                  <a:latin typeface="Open Sans"/>
                  <a:ea typeface="Open Sans"/>
                  <a:cs typeface="Open Sans"/>
                  <a:sym typeface="Open Sans"/>
                </a:rPr>
                <a:t>Solution?</a:t>
              </a:r>
              <a:endParaRPr sz="2800" i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026" name="Picture 2" descr="Jeu-concours: question n°7 | Pagtou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3" t="3713" r="24454" b="7558"/>
            <a:stretch/>
          </p:blipFill>
          <p:spPr bwMode="auto">
            <a:xfrm>
              <a:off x="5496150" y="3073669"/>
              <a:ext cx="1026978" cy="187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21" name="Google Shape;75;g88a49081f7_0_2"/>
          <p:cNvSpPr txBox="1">
            <a:spLocks/>
          </p:cNvSpPr>
          <p:nvPr/>
        </p:nvSpPr>
        <p:spPr>
          <a:xfrm>
            <a:off x="1721068" y="531005"/>
            <a:ext cx="2850932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Introduction</a:t>
            </a:r>
            <a:r>
              <a:rPr lang="en-US" dirty="0" smtClean="0"/>
              <a:t>   </a:t>
            </a:r>
          </a:p>
          <a:p>
            <a:endParaRPr lang="en-US" dirty="0"/>
          </a:p>
        </p:txBody>
      </p:sp>
      <p:sp>
        <p:nvSpPr>
          <p:cNvPr id="2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Analysing </a:t>
            </a: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37400" y="3071255"/>
            <a:ext cx="3393191" cy="1511931"/>
            <a:chOff x="1384248" y="3026439"/>
            <a:chExt cx="4247707" cy="1556747"/>
          </a:xfrm>
        </p:grpSpPr>
        <p:sp>
          <p:nvSpPr>
            <p:cNvPr id="5" name="Rounded Rectangle 4"/>
            <p:cNvSpPr/>
            <p:nvPr/>
          </p:nvSpPr>
          <p:spPr>
            <a:xfrm>
              <a:off x="1384249" y="3026439"/>
              <a:ext cx="4247706" cy="1556747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4248" y="3330490"/>
              <a:ext cx="42477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Create a </a:t>
              </a:r>
              <a:r>
                <a:rPr lang="en-US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low-power </a:t>
              </a: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device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Collect and secure data in a digital- safe using APIs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Data processing and visualization</a:t>
              </a:r>
            </a:p>
          </p:txBody>
        </p:sp>
      </p:grpSp>
      <p:sp>
        <p:nvSpPr>
          <p:cNvPr id="105" name="Google Shape;105;g88b0df1880_1_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g88b0df1880_1_49"/>
          <p:cNvPicPr preferRelativeResize="0"/>
          <p:nvPr/>
        </p:nvPicPr>
        <p:blipFill rotWithShape="1">
          <a:blip r:embed="rId3">
            <a:alphaModFix/>
          </a:blip>
          <a:srcRect l="17325" r="16672"/>
          <a:stretch/>
        </p:blipFill>
        <p:spPr>
          <a:xfrm>
            <a:off x="437239" y="2530227"/>
            <a:ext cx="1130997" cy="1713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920897" y="1652791"/>
            <a:ext cx="1574428" cy="516333"/>
            <a:chOff x="4920897" y="1652791"/>
            <a:chExt cx="1574428" cy="516333"/>
          </a:xfrm>
        </p:grpSpPr>
        <p:sp>
          <p:nvSpPr>
            <p:cNvPr id="115" name="Google Shape;115;g88b0df1880_1_49"/>
            <p:cNvSpPr txBox="1"/>
            <p:nvPr/>
          </p:nvSpPr>
          <p:spPr>
            <a:xfrm>
              <a:off x="4935395" y="1652791"/>
              <a:ext cx="1453577" cy="511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 dirty="0">
                  <a:latin typeface="Open Sans"/>
                  <a:ea typeface="Open Sans"/>
                  <a:cs typeface="Open Sans"/>
                  <a:sym typeface="Open Sans"/>
                </a:rPr>
                <a:t>The first step to build this system</a:t>
              </a:r>
              <a:endParaRPr sz="1200" i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7" name="Google Shape;117;g88b0df1880_1_49"/>
            <p:cNvCxnSpPr>
              <a:stCxn id="112" idx="6"/>
              <a:endCxn id="14" idx="1"/>
            </p:cNvCxnSpPr>
            <p:nvPr/>
          </p:nvCxnSpPr>
          <p:spPr>
            <a:xfrm flipV="1">
              <a:off x="4920897" y="2164624"/>
              <a:ext cx="1574428" cy="4500"/>
            </a:xfrm>
            <a:prstGeom prst="straightConnector1">
              <a:avLst/>
            </a:prstGeom>
            <a:noFill/>
            <a:ln w="28575" cap="flat" cmpd="sng">
              <a:solidFill>
                <a:srgbClr val="EEFF4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" name="TextBox 13"/>
          <p:cNvSpPr txBox="1"/>
          <p:nvPr/>
        </p:nvSpPr>
        <p:spPr>
          <a:xfrm>
            <a:off x="6495325" y="1633709"/>
            <a:ext cx="2445189" cy="10618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Framework of project: </a:t>
            </a:r>
          </a:p>
          <a:p>
            <a:r>
              <a:rPr lang="en-US" dirty="0" smtClean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Collect </a:t>
            </a: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Process </a:t>
            </a: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energy data at level of </a:t>
            </a:r>
            <a:r>
              <a:rPr lang="en-US" dirty="0" smtClean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city </a:t>
            </a: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internal of </a:t>
            </a:r>
            <a:r>
              <a:rPr lang="en-US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buildings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25" name="Google Shape;75;g88a49081f7_0_2"/>
          <p:cNvSpPr txBox="1">
            <a:spLocks/>
          </p:cNvSpPr>
          <p:nvPr/>
        </p:nvSpPr>
        <p:spPr>
          <a:xfrm>
            <a:off x="1721068" y="531005"/>
            <a:ext cx="2850932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Introduction</a:t>
            </a:r>
            <a:r>
              <a:rPr lang="en-US" dirty="0" smtClean="0"/>
              <a:t>   </a:t>
            </a:r>
          </a:p>
          <a:p>
            <a:endParaRPr lang="en-US" dirty="0"/>
          </a:p>
        </p:txBody>
      </p:sp>
      <p:sp>
        <p:nvSpPr>
          <p:cNvPr id="26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Analysing </a:t>
            </a: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1178" y="1393796"/>
            <a:ext cx="3363026" cy="1681295"/>
            <a:chOff x="1220211" y="1393796"/>
            <a:chExt cx="3699328" cy="1681295"/>
          </a:xfrm>
        </p:grpSpPr>
        <p:sp>
          <p:nvSpPr>
            <p:cNvPr id="112" name="Google Shape;112;g88b0df1880_1_49"/>
            <p:cNvSpPr/>
            <p:nvPr/>
          </p:nvSpPr>
          <p:spPr>
            <a:xfrm>
              <a:off x="1220211" y="1393796"/>
              <a:ext cx="3541690" cy="1550655"/>
            </a:xfrm>
            <a:prstGeom prst="wedgeEllipseCallout">
              <a:avLst>
                <a:gd name="adj1" fmla="val -57461"/>
                <a:gd name="adj2" fmla="val 46995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89568" y="1466958"/>
              <a:ext cx="3629971" cy="1608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b="1" i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 system</a:t>
              </a:r>
              <a:r>
                <a:rPr lang="en-US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:</a:t>
              </a:r>
            </a:p>
            <a:p>
              <a:pPr lvl="0">
                <a:spcAft>
                  <a:spcPts val="300"/>
                </a:spcAft>
                <a:tabLst>
                  <a:tab pos="180975" algn="l"/>
                </a:tabLst>
              </a:pPr>
              <a:r>
                <a:rPr lang="en-US" dirty="0" smtClean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→ Manage the users</a:t>
              </a: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’ </a:t>
              </a:r>
              <a:r>
                <a:rPr lang="en-US" dirty="0" smtClean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energy 	  	consumption</a:t>
              </a:r>
            </a:p>
            <a:p>
              <a:pPr defTabSz="180975">
                <a:spcAft>
                  <a:spcPts val="300"/>
                </a:spcAft>
              </a:pPr>
              <a:r>
                <a:rPr lang="en-US" dirty="0" smtClean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→	 Private </a:t>
              </a:r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communication network</a:t>
              </a:r>
            </a:p>
            <a:p>
              <a:pPr lvl="0" defTabSz="180975">
                <a:spcAft>
                  <a:spcPts val="300"/>
                </a:spcAft>
              </a:pPr>
              <a:endPara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  <a:p>
              <a:endPara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30592" y="2695538"/>
            <a:ext cx="1687329" cy="1139089"/>
            <a:chOff x="5871895" y="2695538"/>
            <a:chExt cx="1687329" cy="1139089"/>
          </a:xfrm>
        </p:grpSpPr>
        <p:sp>
          <p:nvSpPr>
            <p:cNvPr id="121" name="Google Shape;121;g88b0df1880_1_49"/>
            <p:cNvSpPr txBox="1"/>
            <p:nvPr/>
          </p:nvSpPr>
          <p:spPr>
            <a:xfrm>
              <a:off x="5943165" y="3524127"/>
              <a:ext cx="1544788" cy="3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 dirty="0" smtClean="0">
                  <a:latin typeface="Open Sans"/>
                  <a:ea typeface="Open Sans"/>
                  <a:cs typeface="Open Sans"/>
                  <a:sym typeface="Open Sans"/>
                </a:rPr>
                <a:t>Basic requirements</a:t>
              </a:r>
              <a:endParaRPr sz="1200" i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" name="Elbow Connector 14"/>
            <p:cNvCxnSpPr>
              <a:stCxn id="14" idx="2"/>
              <a:endCxn id="5" idx="3"/>
            </p:cNvCxnSpPr>
            <p:nvPr/>
          </p:nvCxnSpPr>
          <p:spPr>
            <a:xfrm rot="5400000">
              <a:off x="6149718" y="2417715"/>
              <a:ext cx="1131683" cy="1687329"/>
            </a:xfrm>
            <a:prstGeom prst="bentConnector2">
              <a:avLst/>
            </a:prstGeom>
            <a:ln w="19050">
              <a:solidFill>
                <a:srgbClr val="4DB6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8a49081f7_2_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4" name="Google Shape;75;g88a49081f7_0_2"/>
          <p:cNvSpPr txBox="1">
            <a:spLocks/>
          </p:cNvSpPr>
          <p:nvPr/>
        </p:nvSpPr>
        <p:spPr>
          <a:xfrm>
            <a:off x="1721067" y="523385"/>
            <a:ext cx="4611719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2613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Figure 1: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LoKy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 blocks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System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Analysing </a:t>
            </a: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and Hardware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9294" y="1813212"/>
            <a:ext cx="8061612" cy="1738116"/>
            <a:chOff x="624740" y="1702220"/>
            <a:chExt cx="8061612" cy="1738116"/>
          </a:xfrm>
        </p:grpSpPr>
        <p:sp>
          <p:nvSpPr>
            <p:cNvPr id="2" name="Rounded Rectangle 1"/>
            <p:cNvSpPr/>
            <p:nvPr/>
          </p:nvSpPr>
          <p:spPr>
            <a:xfrm>
              <a:off x="624740" y="1702220"/>
              <a:ext cx="1020198" cy="173811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Smart meter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327563" y="2178316"/>
              <a:ext cx="1828800" cy="78593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Connection device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832717" y="1978052"/>
              <a:ext cx="1186453" cy="118645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Datacenter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2" idx="3"/>
              <a:endCxn id="3" idx="1"/>
            </p:cNvCxnSpPr>
            <p:nvPr/>
          </p:nvCxnSpPr>
          <p:spPr>
            <a:xfrm>
              <a:off x="1644938" y="2571278"/>
              <a:ext cx="682625" cy="4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3" idx="3"/>
              <a:endCxn id="4" idx="1"/>
            </p:cNvCxnSpPr>
            <p:nvPr/>
          </p:nvCxnSpPr>
          <p:spPr>
            <a:xfrm flipV="1">
              <a:off x="4156363" y="2571279"/>
              <a:ext cx="676354" cy="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loud 15"/>
            <p:cNvSpPr/>
            <p:nvPr/>
          </p:nvSpPr>
          <p:spPr>
            <a:xfrm>
              <a:off x="6695524" y="1873201"/>
              <a:ext cx="1990828" cy="1396157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Application server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4" idx="3"/>
              <a:endCxn id="16" idx="2"/>
            </p:cNvCxnSpPr>
            <p:nvPr/>
          </p:nvCxnSpPr>
          <p:spPr>
            <a:xfrm>
              <a:off x="6019170" y="2571279"/>
              <a:ext cx="682529" cy="1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8a49081f7_2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4" name="Google Shape;75;g88a49081f7_0_2"/>
          <p:cNvSpPr txBox="1">
            <a:spLocks/>
          </p:cNvSpPr>
          <p:nvPr/>
        </p:nvSpPr>
        <p:spPr>
          <a:xfrm>
            <a:off x="1721764" y="514620"/>
            <a:ext cx="334214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80DB36"/>
                </a:solidFill>
              </a:rPr>
              <a:t>Linky</a:t>
            </a:r>
            <a:endParaRPr lang="en-US" dirty="0" smtClean="0"/>
          </a:p>
        </p:txBody>
      </p:sp>
      <p:sp>
        <p:nvSpPr>
          <p:cNvPr id="15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6193" y="1188447"/>
            <a:ext cx="7914626" cy="3474770"/>
            <a:chOff x="828786" y="1188447"/>
            <a:chExt cx="7914626" cy="3474770"/>
          </a:xfrm>
        </p:grpSpPr>
        <p:sp>
          <p:nvSpPr>
            <p:cNvPr id="23" name="Google Shape;145;g88a49081f7_2_15"/>
            <p:cNvSpPr txBox="1"/>
            <p:nvPr/>
          </p:nvSpPr>
          <p:spPr>
            <a:xfrm>
              <a:off x="828786" y="1381831"/>
              <a:ext cx="2997963" cy="26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rtl="0"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Char char="●"/>
              </a:pPr>
              <a:r>
                <a:rPr lang="en-US" dirty="0" smtClean="0">
                  <a:solidFill>
                    <a:srgbClr val="212529"/>
                  </a:solidFill>
                </a:rPr>
                <a:t>Retrieve </a:t>
              </a:r>
              <a:r>
                <a:rPr lang="en-US" dirty="0">
                  <a:solidFill>
                    <a:srgbClr val="212529"/>
                  </a:solidFill>
                </a:rPr>
                <a:t>historical </a:t>
              </a:r>
              <a:r>
                <a:rPr lang="en-US" dirty="0" smtClean="0">
                  <a:solidFill>
                    <a:srgbClr val="212529"/>
                  </a:solidFill>
                </a:rPr>
                <a:t>power consumption data</a:t>
              </a:r>
              <a:endParaRPr dirty="0">
                <a:solidFill>
                  <a:srgbClr val="212529"/>
                </a:solidFill>
              </a:endParaRPr>
            </a:p>
            <a:p>
              <a:pPr marL="45720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12529"/>
                </a:solidFill>
              </a:endParaRPr>
            </a:p>
            <a:p>
              <a:pPr marL="457200" lvl="0" indent="-317500">
                <a:buClr>
                  <a:srgbClr val="212529"/>
                </a:buClr>
                <a:buSzPts val="1400"/>
                <a:buChar char="●"/>
              </a:pPr>
              <a:r>
                <a:rPr lang="en-US" dirty="0" smtClean="0">
                  <a:solidFill>
                    <a:srgbClr val="212529"/>
                  </a:solidFill>
                </a:rPr>
                <a:t>Control </a:t>
              </a:r>
              <a:r>
                <a:rPr lang="en-US" dirty="0">
                  <a:solidFill>
                    <a:srgbClr val="212529"/>
                  </a:solidFill>
                </a:rPr>
                <a:t>electrical appliances in customers' </a:t>
              </a:r>
              <a:r>
                <a:rPr lang="en-US" dirty="0" smtClean="0">
                  <a:solidFill>
                    <a:srgbClr val="212529"/>
                  </a:solidFill>
                </a:rPr>
                <a:t>homes</a:t>
              </a:r>
            </a:p>
            <a:p>
              <a:pPr marL="139700" lvl="0">
                <a:buClr>
                  <a:srgbClr val="212529"/>
                </a:buClr>
                <a:buSzPts val="1400"/>
              </a:pPr>
              <a:endParaRPr dirty="0">
                <a:solidFill>
                  <a:srgbClr val="212529"/>
                </a:solidFill>
              </a:endParaRPr>
            </a:p>
            <a:p>
              <a:pPr marL="457200" lvl="0" indent="-317500" rtl="0"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Char char="●"/>
              </a:pPr>
              <a:r>
                <a:rPr lang="en-US" dirty="0" smtClean="0">
                  <a:solidFill>
                    <a:srgbClr val="212529"/>
                  </a:solidFill>
                </a:rPr>
                <a:t>Measure </a:t>
              </a:r>
              <a:r>
                <a:rPr lang="en-US" dirty="0">
                  <a:solidFill>
                    <a:srgbClr val="212529"/>
                  </a:solidFill>
                </a:rPr>
                <a:t>both of the electrical production and consumption</a:t>
              </a:r>
              <a:endParaRPr dirty="0">
                <a:solidFill>
                  <a:srgbClr val="212529"/>
                </a:solidFill>
              </a:endParaRPr>
            </a:p>
            <a:p>
              <a:pPr marL="45720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12529"/>
                </a:solidFill>
              </a:endParaRPr>
            </a:p>
            <a:p>
              <a:pPr marL="457200" lvl="0" indent="-317500" rtl="0"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Char char="●"/>
              </a:pPr>
              <a:r>
                <a:rPr lang="en-US" dirty="0">
                  <a:solidFill>
                    <a:srgbClr val="212529"/>
                  </a:solidFill>
                </a:rPr>
                <a:t>Receive bills based on the actual consumption</a:t>
              </a:r>
              <a:endParaRPr dirty="0">
                <a:solidFill>
                  <a:srgbClr val="212529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664304" y="1188447"/>
              <a:ext cx="7079108" cy="3474770"/>
              <a:chOff x="1516389" y="1074429"/>
              <a:chExt cx="7079108" cy="3474770"/>
            </a:xfrm>
          </p:grpSpPr>
          <p:pic>
            <p:nvPicPr>
              <p:cNvPr id="22" name="Google Shape;137;g88a49081f7_2_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819420" y="1074429"/>
                <a:ext cx="4776077" cy="34747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516389" y="4079701"/>
                <a:ext cx="23030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/>
                  <a:t>Figure 2: </a:t>
                </a:r>
                <a:r>
                  <a:rPr lang="en-US" sz="1100" dirty="0" smtClean="0"/>
                  <a:t>Linky smart meter</a:t>
                </a:r>
                <a:endParaRPr lang="en-US" sz="1100" b="1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8a49081f7_2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14" name="Google Shape;75;g88a49081f7_0_2"/>
          <p:cNvSpPr txBox="1">
            <a:spLocks/>
          </p:cNvSpPr>
          <p:nvPr/>
        </p:nvSpPr>
        <p:spPr>
          <a:xfrm>
            <a:off x="1694375" y="514301"/>
            <a:ext cx="334214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EF6C00"/>
                </a:solidFill>
              </a:rPr>
              <a:t>LinkyTIC</a:t>
            </a:r>
          </a:p>
        </p:txBody>
      </p:sp>
      <p:sp>
        <p:nvSpPr>
          <p:cNvPr id="15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23473" y="3731731"/>
            <a:ext cx="5029200" cy="1139497"/>
            <a:chOff x="2246490" y="3878953"/>
            <a:chExt cx="5029200" cy="1139497"/>
          </a:xfrm>
        </p:grpSpPr>
        <p:grpSp>
          <p:nvGrpSpPr>
            <p:cNvPr id="19" name="Group 18"/>
            <p:cNvGrpSpPr/>
            <p:nvPr/>
          </p:nvGrpSpPr>
          <p:grpSpPr>
            <a:xfrm>
              <a:off x="3838451" y="3878953"/>
              <a:ext cx="3437239" cy="1082012"/>
              <a:chOff x="3634661" y="1878415"/>
              <a:chExt cx="4335158" cy="1383967"/>
            </a:xfrm>
          </p:grpSpPr>
          <p:pic>
            <p:nvPicPr>
              <p:cNvPr id="20" name="Google Shape;172;g88a49081f7_2_46"/>
              <p:cNvPicPr preferRelativeResize="0"/>
              <p:nvPr/>
            </p:nvPicPr>
            <p:blipFill rotWithShape="1">
              <a:blip r:embed="rId5">
                <a:alphaModFix/>
              </a:blip>
              <a:srcRect b="25707"/>
              <a:stretch/>
            </p:blipFill>
            <p:spPr>
              <a:xfrm>
                <a:off x="3634661" y="1878415"/>
                <a:ext cx="4335158" cy="13839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5923188" y="2429847"/>
                <a:ext cx="1724207" cy="281102"/>
              </a:xfrm>
              <a:prstGeom prst="rect">
                <a:avLst/>
              </a:prstGeom>
              <a:noFill/>
              <a:ln>
                <a:solidFill>
                  <a:srgbClr val="F00E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246490" y="4587563"/>
              <a:ext cx="16368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smtClean="0"/>
                <a:t>Table 1:</a:t>
              </a:r>
              <a:r>
                <a:rPr lang="en-US" sz="1100" dirty="0" smtClean="0"/>
                <a:t> </a:t>
              </a:r>
              <a:br>
                <a:rPr lang="en-US" sz="1100" dirty="0" smtClean="0"/>
              </a:br>
              <a:r>
                <a:rPr lang="en-US" sz="1100" dirty="0" smtClean="0"/>
                <a:t>AlimTIC specification</a:t>
              </a:r>
              <a:endParaRPr lang="en-US" sz="1100" b="1" dirty="0"/>
            </a:p>
          </p:txBody>
        </p:sp>
      </p:grpSp>
      <p:pic>
        <p:nvPicPr>
          <p:cNvPr id="22" name="Google Shape;151;g88a49081f7_2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051" y="779240"/>
            <a:ext cx="1512003" cy="283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05008" y="1221701"/>
            <a:ext cx="4371265" cy="3147089"/>
            <a:chOff x="605008" y="1221701"/>
            <a:chExt cx="4371265" cy="31470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447" y="1221701"/>
              <a:ext cx="4325826" cy="288547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05008" y="4107180"/>
              <a:ext cx="25880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Figure 3: </a:t>
              </a:r>
              <a:r>
                <a:rPr lang="en-US" sz="1100" dirty="0" smtClean="0"/>
                <a:t>Digital output TIC of Linky</a:t>
              </a:r>
              <a:endParaRPr 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4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b0df1880_0_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40" name="Google Shape;340;g88b0df1880_0_127"/>
          <p:cNvSpPr txBox="1">
            <a:spLocks noGrp="1"/>
          </p:cNvSpPr>
          <p:nvPr>
            <p:ph type="title"/>
          </p:nvPr>
        </p:nvSpPr>
        <p:spPr>
          <a:xfrm>
            <a:off x="1755675" y="445025"/>
            <a:ext cx="5453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InfoTIC</a:t>
            </a:r>
            <a:endParaRPr dirty="0"/>
          </a:p>
        </p:txBody>
      </p:sp>
      <p:pic>
        <p:nvPicPr>
          <p:cNvPr id="345" name="Google Shape;345;g88b0df1880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114" y="1410398"/>
            <a:ext cx="2001306" cy="284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05805" y="1597450"/>
            <a:ext cx="5439420" cy="2654014"/>
            <a:chOff x="-608130" y="1293500"/>
            <a:chExt cx="5439420" cy="2654014"/>
          </a:xfrm>
        </p:grpSpPr>
        <p:sp>
          <p:nvSpPr>
            <p:cNvPr id="17" name="Google Shape;372;g88b0df1880_0_138"/>
            <p:cNvSpPr txBox="1"/>
            <p:nvPr/>
          </p:nvSpPr>
          <p:spPr>
            <a:xfrm>
              <a:off x="605008" y="1520022"/>
              <a:ext cx="4226282" cy="2427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14338" indent="-285750">
                <a:lnSpc>
                  <a:spcPct val="115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b="1" dirty="0" smtClean="0"/>
                <a:t>IINST</a:t>
              </a:r>
              <a:r>
                <a:rPr lang="en-US" dirty="0" smtClean="0"/>
                <a:t> </a:t>
              </a:r>
              <a:r>
                <a:rPr lang="en-US" dirty="0"/>
                <a:t>:  </a:t>
              </a:r>
              <a:r>
                <a:rPr lang="en-US" dirty="0" smtClean="0"/>
                <a:t>Instantaneous </a:t>
              </a:r>
              <a:r>
                <a:rPr lang="en-US" dirty="0"/>
                <a:t>current         in  A,</a:t>
              </a:r>
              <a:endParaRPr dirty="0"/>
            </a:p>
            <a:p>
              <a:pPr marL="414338" lvl="0" indent="-285750">
                <a:lnSpc>
                  <a:spcPct val="115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PAPP</a:t>
              </a:r>
              <a:r>
                <a:rPr lang="en-US" dirty="0" smtClean="0"/>
                <a:t>  </a:t>
              </a:r>
              <a:r>
                <a:rPr lang="en-US" dirty="0"/>
                <a:t>: </a:t>
              </a:r>
              <a:r>
                <a:rPr lang="en-US" dirty="0" smtClean="0"/>
                <a:t>Apparent </a:t>
              </a:r>
              <a:r>
                <a:rPr lang="en-US" dirty="0"/>
                <a:t>power                  in VA,</a:t>
              </a:r>
              <a:endParaRPr dirty="0"/>
            </a:p>
            <a:p>
              <a:pPr marL="414338" lvl="0" indent="-285750">
                <a:lnSpc>
                  <a:spcPct val="115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HCHC</a:t>
              </a:r>
              <a:r>
                <a:rPr lang="en-US" dirty="0" smtClean="0"/>
                <a:t> </a:t>
              </a:r>
              <a:r>
                <a:rPr lang="en-US" dirty="0"/>
                <a:t>: Off-peak hours index          in Wh</a:t>
              </a:r>
              <a:r>
                <a:rPr lang="en-US" dirty="0" smtClean="0"/>
                <a:t>,</a:t>
              </a:r>
              <a:endParaRPr dirty="0"/>
            </a:p>
            <a:p>
              <a:pPr marL="414338" lvl="0" indent="-285750" defTabSz="1044575">
                <a:lnSpc>
                  <a:spcPct val="115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HCHP</a:t>
              </a:r>
              <a:r>
                <a:rPr lang="en-US" dirty="0" smtClean="0"/>
                <a:t> </a:t>
              </a:r>
              <a:r>
                <a:rPr lang="en-US" dirty="0"/>
                <a:t>: Full hours index	 </a:t>
              </a:r>
              <a:r>
                <a:rPr lang="en-US" dirty="0" smtClean="0"/>
                <a:t> in </a:t>
              </a:r>
              <a:r>
                <a:rPr lang="en-US" dirty="0"/>
                <a:t>Wh,</a:t>
              </a:r>
            </a:p>
            <a:p>
              <a:pPr marL="414338" lvl="0" indent="-285750" defTabSz="1044575">
                <a:lnSpc>
                  <a:spcPct val="115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BASE</a:t>
              </a:r>
              <a:r>
                <a:rPr lang="en-US" dirty="0" smtClean="0"/>
                <a:t> </a:t>
              </a:r>
              <a:r>
                <a:rPr lang="en-US" dirty="0"/>
                <a:t>: </a:t>
              </a:r>
              <a:r>
                <a:rPr lang="en-US" dirty="0" smtClean="0"/>
                <a:t>Total consumption </a:t>
              </a:r>
              <a:r>
                <a:rPr lang="en-US" dirty="0"/>
                <a:t>index	</a:t>
              </a:r>
              <a:r>
                <a:rPr lang="en-US" dirty="0" smtClean="0"/>
                <a:t>  in Wh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608130" y="1293500"/>
              <a:ext cx="5338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0E6F"/>
                  </a:solidFill>
                </a:rPr>
                <a:t>ASK</a:t>
              </a:r>
              <a:r>
                <a:rPr lang="en-US" dirty="0" smtClean="0">
                  <a:solidFill>
                    <a:srgbClr val="F00E6F"/>
                  </a:solidFill>
                </a:rPr>
                <a:t> </a:t>
              </a:r>
              <a:r>
                <a:rPr lang="en-US" dirty="0" smtClean="0"/>
                <a:t>signal with transmission rate 1200 bauds:</a:t>
              </a:r>
              <a:endParaRPr lang="en-US" dirty="0"/>
            </a:p>
          </p:txBody>
        </p:sp>
      </p:grpSp>
      <p:sp>
        <p:nvSpPr>
          <p:cNvPr id="19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b0df1880_0_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8" name="Group 27"/>
          <p:cNvGrpSpPr/>
          <p:nvPr/>
        </p:nvGrpSpPr>
        <p:grpSpPr>
          <a:xfrm>
            <a:off x="854510" y="1748454"/>
            <a:ext cx="3686274" cy="2685832"/>
            <a:chOff x="854510" y="1748454"/>
            <a:chExt cx="3686274" cy="2685832"/>
          </a:xfrm>
        </p:grpSpPr>
        <p:pic>
          <p:nvPicPr>
            <p:cNvPr id="24" name="Google Shape;199;g88b0df1880_0_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1677755" y="925209"/>
              <a:ext cx="2039783" cy="368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g88b0df1880_0_30"/>
            <p:cNvSpPr txBox="1"/>
            <p:nvPr/>
          </p:nvSpPr>
          <p:spPr>
            <a:xfrm>
              <a:off x="877565" y="3775786"/>
              <a:ext cx="3648000" cy="6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latin typeface="Open Sans"/>
                  <a:ea typeface="Open Sans"/>
                  <a:cs typeface="Open Sans"/>
                  <a:sym typeface="Open Sans"/>
                </a:rPr>
                <a:t>Figure 4: </a:t>
              </a:r>
              <a:r>
                <a:rPr lang="en-US" dirty="0" smtClean="0">
                  <a:latin typeface="Open Sans"/>
                  <a:ea typeface="Open Sans"/>
                  <a:cs typeface="Open Sans"/>
                  <a:sym typeface="Open Sans"/>
                </a:rPr>
                <a:t>Arduino </a:t>
              </a:r>
              <a:r>
                <a:rPr lang="en-US" dirty="0">
                  <a:latin typeface="Open Sans"/>
                  <a:ea typeface="Open Sans"/>
                  <a:cs typeface="Open Sans"/>
                  <a:sym typeface="Open Sans"/>
                </a:rPr>
                <a:t>Pro Mini 3.3V </a:t>
              </a:r>
              <a:r>
                <a:rPr lang="en-US" dirty="0" smtClean="0">
                  <a:latin typeface="Open Sans"/>
                  <a:ea typeface="Open Sans"/>
                  <a:cs typeface="Open Sans"/>
                  <a:sym typeface="Open Sans"/>
                </a:rPr>
                <a:t>(</a:t>
              </a:r>
              <a:r>
                <a:rPr lang="en-US" dirty="0">
                  <a:latin typeface="Open Sans"/>
                  <a:ea typeface="Open Sans"/>
                  <a:cs typeface="Open Sans"/>
                  <a:sym typeface="Open Sans"/>
                </a:rPr>
                <a:t>18x33mm</a:t>
              </a:r>
              <a:r>
                <a:rPr lang="en-US" dirty="0" smtClean="0">
                  <a:latin typeface="Open Sans"/>
                  <a:ea typeface="Open Sans"/>
                  <a:cs typeface="Open Sans"/>
                  <a:sym typeface="Open Sans"/>
                </a:rPr>
                <a:t>)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07312" y="1748445"/>
            <a:ext cx="2865146" cy="2687740"/>
            <a:chOff x="5607312" y="1748445"/>
            <a:chExt cx="2865146" cy="2687740"/>
          </a:xfrm>
        </p:grpSpPr>
        <p:pic>
          <p:nvPicPr>
            <p:cNvPr id="25" name="Google Shape;200;g88b0df1880_0_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9116" y="1748445"/>
              <a:ext cx="2067109" cy="20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g88b0df1880_0_30"/>
            <p:cNvSpPr txBox="1"/>
            <p:nvPr/>
          </p:nvSpPr>
          <p:spPr>
            <a:xfrm>
              <a:off x="5607312" y="3777685"/>
              <a:ext cx="2865146" cy="6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latin typeface="Open Sans"/>
                  <a:ea typeface="Open Sans"/>
                  <a:cs typeface="Open Sans"/>
                  <a:sym typeface="Open Sans"/>
                </a:rPr>
                <a:t>Figure 5: </a:t>
              </a:r>
              <a:r>
                <a:rPr lang="en-US" dirty="0" smtClean="0">
                  <a:latin typeface="Open Sans"/>
                  <a:ea typeface="Open Sans"/>
                  <a:cs typeface="Open Sans"/>
                  <a:sym typeface="Open Sans"/>
                </a:rPr>
                <a:t>RFM95W LoRa (</a:t>
              </a:r>
              <a:r>
                <a:rPr lang="en-US" dirty="0">
                  <a:latin typeface="Open Sans"/>
                  <a:ea typeface="Open Sans"/>
                  <a:cs typeface="Open Sans"/>
                  <a:sym typeface="Open Sans"/>
                </a:rPr>
                <a:t>16x16mm)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40784" y="2307965"/>
            <a:ext cx="1468332" cy="460382"/>
            <a:chOff x="4540784" y="2307965"/>
            <a:chExt cx="1468332" cy="460382"/>
          </a:xfrm>
        </p:grpSpPr>
        <p:sp>
          <p:nvSpPr>
            <p:cNvPr id="201" name="Google Shape;201;g88b0df1880_0_30"/>
            <p:cNvSpPr txBox="1"/>
            <p:nvPr/>
          </p:nvSpPr>
          <p:spPr>
            <a:xfrm>
              <a:off x="4717114" y="2307965"/>
              <a:ext cx="10911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8086F"/>
                  </a:solidFill>
                  <a:latin typeface="Open Sans"/>
                  <a:ea typeface="Open Sans"/>
                  <a:cs typeface="Open Sans"/>
                  <a:sym typeface="Open Sans"/>
                </a:rPr>
                <a:t>SPI</a:t>
              </a:r>
              <a:endParaRPr sz="2400" b="1" dirty="0">
                <a:solidFill>
                  <a:srgbClr val="F8086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" name="Straight Arrow Connector 5"/>
            <p:cNvCxnSpPr>
              <a:stCxn id="24" idx="0"/>
              <a:endCxn id="25" idx="1"/>
            </p:cNvCxnSpPr>
            <p:nvPr/>
          </p:nvCxnSpPr>
          <p:spPr>
            <a:xfrm flipV="1">
              <a:off x="4540784" y="2768345"/>
              <a:ext cx="1468332" cy="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0" y="4836017"/>
            <a:ext cx="93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28/06/2021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5805" y="73457"/>
            <a:ext cx="1580950" cy="312897"/>
            <a:chOff x="105804" y="73457"/>
            <a:chExt cx="1994161" cy="39467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4" y="73457"/>
              <a:ext cx="1259358" cy="39467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96" y="73457"/>
              <a:ext cx="696169" cy="344604"/>
            </a:xfrm>
            <a:prstGeom prst="rect">
              <a:avLst/>
            </a:prstGeom>
          </p:spPr>
        </p:pic>
      </p:grpSp>
      <p:sp>
        <p:nvSpPr>
          <p:cNvPr id="23" name="Google Shape;75;g88a49081f7_0_2"/>
          <p:cNvSpPr txBox="1">
            <a:spLocks/>
          </p:cNvSpPr>
          <p:nvPr/>
        </p:nvSpPr>
        <p:spPr>
          <a:xfrm>
            <a:off x="1721068" y="455435"/>
            <a:ext cx="5639474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lvl="0"/>
            <a:r>
              <a:rPr lang="en-US" dirty="0"/>
              <a:t>µController &amp; LoRa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17" name="Google Shape;87;g88a49081f7_1_1"/>
          <p:cNvSpPr txBox="1"/>
          <p:nvPr/>
        </p:nvSpPr>
        <p:spPr>
          <a:xfrm>
            <a:off x="6495325" y="0"/>
            <a:ext cx="2649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r"/>
            <a:r>
              <a:rPr lang="en-US" sz="800" b="1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System Analysing and Hardware</a:t>
            </a:r>
            <a:endParaRPr sz="800" b="1" dirty="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smtClean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LoRa and </a:t>
            </a: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Application server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Review and Prospects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758</Words>
  <Application>Microsoft Office PowerPoint</Application>
  <PresentationFormat>On-screen Show (16:9)</PresentationFormat>
  <Paragraphs>249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Cambria</vt:lpstr>
      <vt:lpstr>ＭＳ Ｐゴシック</vt:lpstr>
      <vt:lpstr>Calibri</vt:lpstr>
      <vt:lpstr>Open Sans</vt:lpstr>
      <vt:lpstr>Verdana</vt:lpstr>
      <vt:lpstr>PT Sans Narrow</vt:lpstr>
      <vt:lpstr>Arial</vt:lpstr>
      <vt:lpstr>Times New Roman</vt:lpstr>
      <vt:lpstr>-apple-system</vt:lpstr>
      <vt:lpstr>Calibri Light</vt:lpstr>
      <vt:lpstr>MS Mincho</vt:lpstr>
      <vt:lpstr>Tropic</vt:lpstr>
      <vt:lpstr>Building a System for Energy measurement in OpenHardware </vt:lpstr>
      <vt:lpstr>Plan    </vt:lpstr>
      <vt:lpstr> </vt:lpstr>
      <vt:lpstr>PowerPoint Presentation</vt:lpstr>
      <vt:lpstr>PowerPoint Presentation</vt:lpstr>
      <vt:lpstr>PowerPoint Presentation</vt:lpstr>
      <vt:lpstr>PowerPoint Presentation</vt:lpstr>
      <vt:lpstr>InfoTIC</vt:lpstr>
      <vt:lpstr>PowerPoint Presentation</vt:lpstr>
      <vt:lpstr>Low-Power Solution</vt:lpstr>
      <vt:lpstr>Combination</vt:lpstr>
      <vt:lpstr>Platform</vt:lpstr>
      <vt:lpstr>LoRa &amp; The Things Network</vt:lpstr>
      <vt:lpstr>LoRaWAN security </vt:lpstr>
      <vt:lpstr>TTN Mapper &amp; LoRaWAN gateway coverage</vt:lpstr>
      <vt:lpstr>The Trio: Node-RED, InfluxDB &amp; Grafana</vt:lpstr>
      <vt:lpstr>Prototypes</vt:lpstr>
      <vt:lpstr>Prototypes</vt:lpstr>
      <vt:lpstr>Results </vt:lpstr>
      <vt:lpstr>Review and Prospects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Eddy HO</dc:creator>
  <cp:lastModifiedBy>HO Vu Duy Bao</cp:lastModifiedBy>
  <cp:revision>207</cp:revision>
  <cp:lastPrinted>2021-06-26T09:50:53Z</cp:lastPrinted>
  <dcterms:modified xsi:type="dcterms:W3CDTF">2021-06-27T21:23:17Z</dcterms:modified>
</cp:coreProperties>
</file>